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  <p:sldMasterId id="2147483684" r:id="rId3"/>
    <p:sldMasterId id="2147483696" r:id="rId4"/>
  </p:sldMasterIdLst>
  <p:notesMasterIdLst>
    <p:notesMasterId r:id="rId21"/>
  </p:notesMasterIdLst>
  <p:handoutMasterIdLst>
    <p:handoutMasterId r:id="rId22"/>
  </p:handoutMasterIdLst>
  <p:sldIdLst>
    <p:sldId id="265" r:id="rId5"/>
    <p:sldId id="328" r:id="rId6"/>
    <p:sldId id="266" r:id="rId7"/>
    <p:sldId id="273" r:id="rId8"/>
    <p:sldId id="335" r:id="rId9"/>
    <p:sldId id="312" r:id="rId10"/>
    <p:sldId id="326" r:id="rId11"/>
    <p:sldId id="314" r:id="rId12"/>
    <p:sldId id="315" r:id="rId13"/>
    <p:sldId id="327" r:id="rId14"/>
    <p:sldId id="329" r:id="rId15"/>
    <p:sldId id="330" r:id="rId16"/>
    <p:sldId id="331" r:id="rId17"/>
    <p:sldId id="332" r:id="rId18"/>
    <p:sldId id="333" r:id="rId19"/>
    <p:sldId id="334" r:id="rId20"/>
  </p:sldIdLst>
  <p:sldSz cx="9144000" cy="6858000" type="screen4x3"/>
  <p:notesSz cx="6797675" cy="9928225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1" autoAdjust="0"/>
    <p:restoredTop sz="97906" autoAdjust="0"/>
  </p:normalViewPr>
  <p:slideViewPr>
    <p:cSldViewPr>
      <p:cViewPr varScale="1">
        <p:scale>
          <a:sx n="88" d="100"/>
          <a:sy n="88" d="100"/>
        </p:scale>
        <p:origin x="-82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I:\Work%20Files\---%20Fiskalni%20Savet\NIKOLA%20plate%20i%20penzije%20-%20%20formule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defRPr>
            </a:pPr>
            <a:r>
              <a:rPr lang="en-US" sz="24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Пензије</a:t>
            </a:r>
            <a:r>
              <a:rPr lang="en-US" sz="24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%БДП</a:t>
            </a:r>
          </a:p>
        </c:rich>
      </c:tx>
      <c:layout>
        <c:manualLayout>
          <c:xMode val="edge"/>
          <c:yMode val="edge"/>
          <c:x val="0.50329145377204032"/>
          <c:y val="7.4999999999999997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1294685039370078"/>
          <c:y val="5.1400554097404488E-2"/>
          <c:w val="0.83896850393700784"/>
          <c:h val="0.73587918229464222"/>
        </c:manualLayout>
      </c:layout>
      <c:scatterChart>
        <c:scatterStyle val="lineMarker"/>
        <c:varyColors val="0"/>
        <c:ser>
          <c:idx val="0"/>
          <c:order val="0"/>
          <c:spPr>
            <a:ln w="38100"/>
          </c:spPr>
          <c:marker>
            <c:symbol val="none"/>
          </c:marker>
          <c:xVal>
            <c:numRef>
              <c:f>'Dinamika Plata i Penzija'!$A$3:$A$19</c:f>
              <c:numCache>
                <c:formatCode>General</c:formatCode>
                <c:ptCount val="17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</c:numCache>
            </c:numRef>
          </c:xVal>
          <c:yVal>
            <c:numRef>
              <c:f>'Dinamika Plata i Penzija'!$E$3:$E$19</c:f>
              <c:numCache>
                <c:formatCode>0.0%</c:formatCode>
                <c:ptCount val="17"/>
                <c:pt idx="0">
                  <c:v>0.10863092850634935</c:v>
                </c:pt>
                <c:pt idx="1">
                  <c:v>0.11357107573987869</c:v>
                </c:pt>
                <c:pt idx="2">
                  <c:v>0.11548058349003722</c:v>
                </c:pt>
                <c:pt idx="3">
                  <c:v>0.11263332191389744</c:v>
                </c:pt>
                <c:pt idx="4">
                  <c:v>0.11743966523939277</c:v>
                </c:pt>
                <c:pt idx="5">
                  <c:v>0.11697762303086917</c:v>
                </c:pt>
                <c:pt idx="6">
                  <c:v>0.12790994207439252</c:v>
                </c:pt>
                <c:pt idx="7">
                  <c:v>0.14256449428839277</c:v>
                </c:pt>
                <c:pt idx="8">
                  <c:v>0.13605242566510173</c:v>
                </c:pt>
                <c:pt idx="9">
                  <c:v>0.13111867590092735</c:v>
                </c:pt>
                <c:pt idx="10">
                  <c:v>0.13216338373974668</c:v>
                </c:pt>
                <c:pt idx="11">
                  <c:v>0.12839232277370755</c:v>
                </c:pt>
                <c:pt idx="12">
                  <c:v>0.12998848663170015</c:v>
                </c:pt>
                <c:pt idx="13">
                  <c:v>0.12123407938666995</c:v>
                </c:pt>
                <c:pt idx="14">
                  <c:v>0.11595767146108543</c:v>
                </c:pt>
                <c:pt idx="15">
                  <c:v>0.11143432535242784</c:v>
                </c:pt>
                <c:pt idx="16">
                  <c:v>0.10944019179004037</c:v>
                </c:pt>
              </c:numCache>
            </c:numRef>
          </c:yVal>
          <c:smooth val="0"/>
        </c:ser>
        <c:ser>
          <c:idx val="1"/>
          <c:order val="1"/>
          <c:tx>
            <c:v>Zakon</c:v>
          </c:tx>
          <c:marker>
            <c:symbol val="none"/>
          </c:marker>
          <c:xVal>
            <c:numRef>
              <c:f>'Dinamika Plata i Penzija'!$A$3:$A$21</c:f>
              <c:numCache>
                <c:formatCode>General</c:formatCode>
                <c:ptCount val="19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</c:numCache>
            </c:numRef>
          </c:xVal>
          <c:yVal>
            <c:numRef>
              <c:f>'Dinamika Plata i Penzija'!$A$23:$A$41</c:f>
              <c:numCache>
                <c:formatCode>0%</c:formatCode>
                <c:ptCount val="19"/>
                <c:pt idx="0">
                  <c:v>0.11</c:v>
                </c:pt>
                <c:pt idx="1">
                  <c:v>0.11</c:v>
                </c:pt>
                <c:pt idx="2">
                  <c:v>0.11</c:v>
                </c:pt>
                <c:pt idx="3">
                  <c:v>0.11</c:v>
                </c:pt>
                <c:pt idx="4">
                  <c:v>0.11</c:v>
                </c:pt>
                <c:pt idx="5">
                  <c:v>0.11</c:v>
                </c:pt>
                <c:pt idx="6">
                  <c:v>0.11</c:v>
                </c:pt>
                <c:pt idx="7">
                  <c:v>0.11</c:v>
                </c:pt>
                <c:pt idx="8">
                  <c:v>0.11</c:v>
                </c:pt>
                <c:pt idx="9">
                  <c:v>0.11</c:v>
                </c:pt>
                <c:pt idx="10">
                  <c:v>0.11</c:v>
                </c:pt>
                <c:pt idx="11">
                  <c:v>0.11</c:v>
                </c:pt>
                <c:pt idx="12">
                  <c:v>0.11</c:v>
                </c:pt>
                <c:pt idx="13">
                  <c:v>0.11</c:v>
                </c:pt>
                <c:pt idx="14">
                  <c:v>0.11</c:v>
                </c:pt>
                <c:pt idx="15">
                  <c:v>0.11</c:v>
                </c:pt>
                <c:pt idx="16">
                  <c:v>0.11</c:v>
                </c:pt>
                <c:pt idx="17">
                  <c:v>0.11</c:v>
                </c:pt>
                <c:pt idx="18">
                  <c:v>0.11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7646080"/>
        <c:axId val="97647616"/>
      </c:scatterChart>
      <c:valAx>
        <c:axId val="97646080"/>
        <c:scaling>
          <c:orientation val="minMax"/>
          <c:max val="2020"/>
          <c:min val="2002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defRPr>
            </a:pPr>
            <a:endParaRPr lang="en-US"/>
          </a:p>
        </c:txPr>
        <c:crossAx val="97647616"/>
        <c:crosses val="autoZero"/>
        <c:crossBetween val="midCat"/>
        <c:majorUnit val="2"/>
      </c:valAx>
      <c:valAx>
        <c:axId val="97647616"/>
        <c:scaling>
          <c:orientation val="minMax"/>
          <c:max val="0.15000000000000002"/>
          <c:min val="0.1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defRPr>
            </a:pPr>
            <a:endParaRPr lang="en-US"/>
          </a:p>
        </c:txPr>
        <c:crossAx val="97646080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0.39342</cdr:x>
      <cdr:y>0.5375</cdr:y>
    </cdr:from>
    <cdr:to>
      <cdr:x>0.7116</cdr:x>
      <cdr:y>0.64063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90774" y="1638300"/>
          <a:ext cx="193357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0.34326</cdr:x>
      <cdr:y>0.5375</cdr:y>
    </cdr:from>
    <cdr:to>
      <cdr:x>0.73511</cdr:x>
      <cdr:y>0.625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85976" y="1638300"/>
          <a:ext cx="2381250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sr-Cyrl-RS" sz="2000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Законски лимит</a:t>
          </a:r>
          <a:endParaRPr lang="en-US" sz="20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B757A4-42A0-427D-9523-77D7104E26C8}" type="datetimeFigureOut">
              <a:rPr lang="en-GB" smtClean="0"/>
              <a:t>07/12/2017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E314B5-1BB7-4D1B-8FF2-0939F0EBC4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460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18560-A9B8-491F-A33F-6D42063F0B06}" type="datetimeFigureOut">
              <a:rPr lang="sr-Latn-RS" smtClean="0"/>
              <a:t>7.12.2017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8895E-614E-4B24-8D77-AC5DF5E68636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672029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4238439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14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0881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15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1745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16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930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/>
              <a:t>3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4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5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9316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6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2083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7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0433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8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478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9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0881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10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088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E9EF7-A61C-43E2-9602-9C29088A08D9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7.12.2017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9BEE2-57E8-448E-882F-BF669198A30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525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CBE0C-B389-48B8-958D-393DC622FD43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7.12.2017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BCD16-5748-4F0C-8D5A-A531B86624F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824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27B17-A8D2-42E9-B50B-73A1382E6EF6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7.12.2017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59471-099A-4DB3-9589-7F7429FA29AC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58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083C5-CF96-42E8-A163-C7166A36CBA4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7.12.2017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22F88-E416-4019-96A9-61888320A209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5033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A9895-74B9-4916-8818-1C6E0339C6DB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7.12.2017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A297B-0EE4-435C-A24C-768B16B112E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3674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6B324-6DB4-4A14-A32A-D84F8E02A00E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7.12.2017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120EB-DDE1-4446-B91F-6212FC783463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5231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BB3F3-0226-4D8B-8474-E62BBDC0B2E8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7.12.2017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15394-49CE-44EF-96E1-282471F6724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00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F7D07-EAAE-4A56-8316-A616199B447D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7.12.2017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9CB96-1B98-4CB6-8631-52BB37152125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3325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EFE0E-4666-448A-97AC-399D1229D3C0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7.12.2017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B9322-6ECF-413C-944E-7D78DE941C5B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9211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03AB6-755E-44FC-AA05-7067D5D03749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7.12.2017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917EE-469C-4F5D-8FD3-CC4B6B8BD123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7879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47AC5-8726-4C9C-8A9B-5E1698B9F5DA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7.12.2017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82F72-2114-4041-8D60-D7956516AD78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876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40F11-7918-451E-A6AA-06EF687EDF52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7.12.2017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00061-9FBD-48A9-86F6-DA2B6180A6BA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8920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x-non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C4E12-71A4-4486-BA7D-EF13B410E8E8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7.12.2017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590E7-AFA1-4075-9574-23E9AE148BA5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819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6E5D6-E0A8-48DA-B2D6-E05A32EC9E94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7.12.2017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FB59C-50E9-4F4C-9578-703921F83F60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3768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7B00A-A574-4A1A-925C-C9E0969ED02F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7.12.2017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CA964-B133-4536-A826-E1A04733668B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2681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9B5D4-8DCC-40AB-8C94-0A669084198F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7.12.2017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8A9C7-A8C0-4859-A184-9E163070733E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4523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5AEE-2AC8-4023-980B-8CBD7B1AE763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7.12.2017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8A9C7-A8C0-4859-A184-9E163070733E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5180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19628-F817-4FE3-A097-71F14ACD8BBA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7.12.2017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8A9C7-A8C0-4859-A184-9E163070733E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5992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6B587-835D-459A-A569-A0328757E596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7.12.2017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8A9C7-A8C0-4859-A184-9E163070733E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4888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87BF0-5263-4EF0-82F0-E284A3194799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7.12.2017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8A9C7-A8C0-4859-A184-9E163070733E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4900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3ECDF-DE4F-4512-A561-4B16279FEA18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7.12.2017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8A9C7-A8C0-4859-A184-9E163070733E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7703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A3284-8884-4915-96B1-90C256BC97A5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7.12.2017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8A9C7-A8C0-4859-A184-9E163070733E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297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C5CFE-8BBF-4710-A0A3-FB0C8EBFC1D2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7.12.2017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C4401-4224-4096-9D3B-7D44740AFBB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95047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9F81E-0392-4889-9E2F-C98A9781262B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7.12.2017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8A9C7-A8C0-4859-A184-9E163070733E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3388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858B4-4D48-49AD-91B2-2B80448134EF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7.12.2017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8A9C7-A8C0-4859-A184-9E163070733E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8755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3CFD2-554D-4A22-823C-6250950DF87B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7.12.2017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8A9C7-A8C0-4859-A184-9E163070733E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9304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8C93-021D-4B44-B347-E925584F58C4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7.12.2017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8A9C7-A8C0-4859-A184-9E163070733E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33456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6E084-5514-459F-9406-18E6F922219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12/7/2017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9BEE2-57E8-448E-882F-BF669198A30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38818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BDADD-5D52-4A79-8A60-D22709A428D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12/7/2017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00061-9FBD-48A9-86F6-DA2B6180A6BA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2468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4666E-6DD3-422A-97A1-2A277A9FFD1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12/7/2017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C4401-4224-4096-9D3B-7D44740AFBB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30649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0D6F5-C75C-43D0-AEB0-26B10498781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12/7/2017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DA348-EB4E-49D1-90CD-5AF68B2B2B8E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94537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25CD3-E520-4A8C-A110-631751C4C24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12/7/2017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92F79-868D-4727-B34D-DA7533090A01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16098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6E564-5C3E-4BAB-958C-28F6080386B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12/7/2017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50F37-5036-4E24-AD66-2F9E2AEC298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218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4645A-A575-43A7-8F52-87AD3C161CCB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7.12.2017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DA348-EB4E-49D1-90CD-5AF68B2B2B8E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50429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5A98-4E8F-4FFD-BFDE-FCA90E93FB2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12/7/2017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A2ECE-4BD5-4236-8A45-9F1E52800C7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40113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FD931-8959-41D4-A0E1-00C379F4070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12/7/2017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55F98-1D29-409C-B443-09FB5DAA3295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31747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x-non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0D76A-6DC5-45A3-B82D-809CEB2D529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12/7/2017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33EA6-E481-4B21-A3A6-055B58054150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42071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768A9-C289-4DC1-A2C2-B72957CFD89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12/7/2017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BCD16-5748-4F0C-8D5A-A531B86624F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22120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47E61-5ECA-40CE-9FDB-CFAC494070C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12/7/2017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59471-099A-4DB3-9589-7F7429FA29AC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835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1BC0F-489B-4CAA-BE45-A4AF26EC6CAC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7.12.2017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92F79-868D-4727-B34D-DA7533090A01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821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E550D-CC5A-4200-ABAA-801E5B38CDF7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7.12.2017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50F37-5036-4E24-AD66-2F9E2AEC298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213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5581E-8297-437B-9BCF-BEFA3A9815BE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7.12.2017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A2ECE-4BD5-4236-8A45-9F1E52800C7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543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45F0E-6999-45B1-A805-7DC963A8CEAC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7.12.2017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55F98-1D29-409C-B443-09FB5DAA3295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208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x-non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466B8-5640-4F52-B370-B710A0E86909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7.12.2017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33EA6-E481-4B21-A3A6-055B58054150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618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title style</a:t>
            </a:r>
            <a:endParaRPr lang="sr-Latn-CS" altLang="sr-Latn-R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  <a:endParaRPr lang="sr-Latn-CS" alt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FD60908-495B-48A4-9E2C-1D992E2E438C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7.12.2017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5FAEC01-88CF-4C8A-979C-397D851EBB6C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894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title style</a:t>
            </a:r>
            <a:endParaRPr lang="sr-Latn-CS" altLang="sr-Latn-R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  <a:endParaRPr lang="sr-Latn-CS" alt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0919C1C-61D1-4267-BCBB-1E76D43FF96A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7.12.2017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22F8972-E51B-4349-9DAD-46B7F94D59A9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182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697BE-3F62-4729-8C92-F3C36ECEE2E9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7.12.2017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8A9C7-A8C0-4859-A184-9E163070733E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821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title style</a:t>
            </a:r>
            <a:endParaRPr lang="sr-Latn-CS" altLang="sr-Latn-R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  <a:endParaRPr lang="sr-Latn-CS" alt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3B6E99B-12D7-475C-BDDE-795595C14BE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12/7/2017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5FAEC01-88CF-4C8A-979C-397D851EBB6C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181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95288" y="2565400"/>
            <a:ext cx="84248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sr-Latn-RS" sz="4000" dirty="0">
              <a:solidFill>
                <a:srgbClr val="C0504D"/>
              </a:solidFill>
              <a:latin typeface="Arial" charset="0"/>
              <a:cs typeface="Arial" charset="0"/>
            </a:endParaRPr>
          </a:p>
        </p:txBody>
      </p:sp>
      <p:pic>
        <p:nvPicPr>
          <p:cNvPr id="2051" name="Слика 0" descr="Description: Grb-Srbija_20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476250"/>
            <a:ext cx="896937" cy="136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1692275" y="620713"/>
            <a:ext cx="6048375" cy="129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Latn-CS" altLang="sr-Latn-R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Република Србија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Latn-CS" altLang="sr-Latn-R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Фискални савет</a:t>
            </a:r>
          </a:p>
        </p:txBody>
      </p:sp>
      <p:sp>
        <p:nvSpPr>
          <p:cNvPr id="2053" name="Rectangle 2"/>
          <p:cNvSpPr>
            <a:spLocks noChangeArrowheads="1"/>
          </p:cNvSpPr>
          <p:nvPr/>
        </p:nvSpPr>
        <p:spPr bwMode="auto">
          <a:xfrm>
            <a:off x="1835150" y="5156200"/>
            <a:ext cx="6048375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Cyrl-RS" altLang="sr-Latn-R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sr-Latn-CS" altLang="sr-Latn-R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r-Cyrl-RS" altLang="sr-Latn-R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децембар</a:t>
            </a:r>
            <a:r>
              <a:rPr lang="sr-Latn-CS" altLang="sr-Latn-R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201</a:t>
            </a:r>
            <a:r>
              <a:rPr lang="sr-Cyrl-RS" altLang="sr-Latn-R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sr-Latn-CS" altLang="sr-Latn-R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године</a:t>
            </a:r>
          </a:p>
        </p:txBody>
      </p:sp>
      <p:sp>
        <p:nvSpPr>
          <p:cNvPr id="2054" name="Rectangle 1"/>
          <p:cNvSpPr>
            <a:spLocks noChangeArrowheads="1"/>
          </p:cNvSpPr>
          <p:nvPr/>
        </p:nvSpPr>
        <p:spPr bwMode="auto">
          <a:xfrm>
            <a:off x="251520" y="2877904"/>
            <a:ext cx="8784976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ОЦЕНА ПРЕДЛОГА БУЏЕТА ЗА 2018. И ФИСКАЛНЕ СТРАТЕГИЈЕ 2018 - 2020 </a:t>
            </a:r>
            <a:endParaRPr lang="sr-Latn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sr-Latn-RS" altLang="sr-Latn-RS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sr-Latn-RS" altLang="sr-Latn-R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94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txBody>
          <a:bodyPr/>
          <a:lstStyle/>
          <a:p>
            <a:pPr eaLnBrk="1" hangingPunct="1"/>
            <a:r>
              <a:rPr lang="sr-Cyrl-RS" altLang="sr-Latn-RS" sz="2800" dirty="0" smtClean="0">
                <a:latin typeface="Times New Roman" pitchFamily="18" charset="0"/>
                <a:cs typeface="Times New Roman" pitchFamily="18" charset="0"/>
              </a:rPr>
              <a:t>Проблеми локала</a:t>
            </a:r>
            <a:r>
              <a:rPr lang="sr-Latn-BA" altLang="sr-Latn-R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altLang="sr-Latn-RS" sz="2800" dirty="0" smtClean="0">
                <a:latin typeface="Times New Roman" pitchFamily="18" charset="0"/>
                <a:cs typeface="Times New Roman" pitchFamily="18" charset="0"/>
              </a:rPr>
              <a:t>огромни, а потпуно занемарени</a:t>
            </a:r>
            <a:endParaRPr lang="sr-Latn-CS" altLang="sr-Latn-R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504" y="593304"/>
            <a:ext cx="8928992" cy="6264696"/>
          </a:xfrm>
        </p:spPr>
        <p:txBody>
          <a:bodyPr/>
          <a:lstStyle/>
          <a:p>
            <a:pPr lvl="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2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Локалне јавне финансије у великим проблемима, Фискална стратегија не нуди никакве планове и решења</a:t>
            </a:r>
            <a:endParaRPr lang="sr-Cyrl-RS" sz="21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Буџети многих градова и општина неодрживи, комунална инфраструктура неразвијена а инвестиције прениске, велике субвенције за неуспешна локална ЈП…</a:t>
            </a:r>
          </a:p>
          <a:p>
            <a:pPr marL="533400" lvl="1" indent="-26670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Низак квалитет  пружених услуга и поразан ефекат на квалитет живота грађана</a:t>
            </a:r>
          </a:p>
          <a:p>
            <a:pPr lvl="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2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 постојеће лоше стање, у 2018. нови удар на локалне буџете – расположива средства мања за око 10 млрд динара</a:t>
            </a:r>
            <a:endParaRPr lang="sr-Cyrl-RS" sz="21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Губитак прихода од пореза на зараде (око 5 млрд динара), наметнуто повећање расхода за зараде у локалној администрацији (за 5%) и предшколским установама (за 10%)</a:t>
            </a:r>
          </a:p>
          <a:p>
            <a:pPr marL="533400" lvl="1" indent="-26670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Неке угрожене локалне </a:t>
            </a: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самоуправе су </a:t>
            </a: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 сред нужне консолидације финансија (Крагујевац, Ниш) – зашто им отежавати?</a:t>
            </a:r>
          </a:p>
          <a:p>
            <a:pPr marL="533400" lvl="1" indent="-26670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Неће једнако погодити </a:t>
            </a: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све градове и општине, </a:t>
            </a: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 хоризонтална </a:t>
            </a: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равнотежа међу њима </a:t>
            </a: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већ нарушена</a:t>
            </a:r>
            <a:endParaRPr lang="sr-Cyrl-RS" sz="1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2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Неопходно системско уређење финансирања локалних самоуправа које ће бити предвидиво и исправити највеће </a:t>
            </a:r>
            <a:r>
              <a:rPr lang="sr-Cyrl-RS" sz="21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неправичности</a:t>
            </a:r>
            <a:endParaRPr lang="sr-Cyrl-RS" sz="21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Покушај (промена закона) из 2016. пропао и свео се само на промену износа трансфера локалу: неопходан нов закон </a:t>
            </a:r>
          </a:p>
          <a:p>
            <a:pPr marL="533400" lvl="1" indent="-26670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Реформа локалних ЈП да се буџетска средства користе за инвестиције, а не за субвенције</a:t>
            </a:r>
            <a:endParaRPr lang="sr-Cyrl-RS" sz="1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eaLnBrk="1" hangingPunct="1">
              <a:spcBef>
                <a:spcPts val="500"/>
              </a:spcBef>
              <a:spcAft>
                <a:spcPts val="400"/>
              </a:spcAft>
              <a:buNone/>
              <a:defRPr/>
            </a:pPr>
            <a:endParaRPr lang="sr-Cyrl-RS" sz="21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500"/>
              </a:spcBef>
              <a:spcAft>
                <a:spcPts val="400"/>
              </a:spcAft>
              <a:defRPr/>
            </a:pPr>
            <a:endParaRPr lang="sr-Cyrl-RS" sz="1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Aft>
                <a:spcPts val="400"/>
              </a:spcAft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029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507288" cy="1143000"/>
          </a:xfrm>
        </p:spPr>
        <p:txBody>
          <a:bodyPr/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Пропуштена је прилика за уређивање система зарада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/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Исплата зарада у јавном сектору и даље неуређена и нетранспарентна</a:t>
            </a:r>
          </a:p>
          <a:p>
            <a:pPr lvl="1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Превелики број основица, коефицијената и додатака</a:t>
            </a:r>
          </a:p>
          <a:p>
            <a:pPr lvl="1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Последице су различите зараде за исти рад и неправедни односи између зарада по секторима државе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лош систем придодато је произвољно повећање зарада за 5 до 10%</a:t>
            </a:r>
          </a:p>
          <a:p>
            <a:pPr lvl="1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Зашто баш ти сектори и зашто у баш том проценту?</a:t>
            </a:r>
          </a:p>
          <a:p>
            <a:pPr lvl="1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Нема секторских анализа нити критеријума за одлучивање о повећању зарада</a:t>
            </a:r>
          </a:p>
          <a:p>
            <a:pPr lvl="1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Нејасно зашто неки остају без повећања зарада (запослени у организацијама обавезног социјалног осигурања, на пример)</a:t>
            </a: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980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Проценти и сектори предвиђени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sr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повећање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зарада у 2018.</a:t>
            </a:r>
            <a:endParaRPr 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2514100"/>
              </p:ext>
            </p:extLst>
          </p:nvPr>
        </p:nvGraphicFramePr>
        <p:xfrm>
          <a:off x="179512" y="1844824"/>
          <a:ext cx="8784978" cy="4464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28326"/>
                <a:gridCol w="2928326"/>
                <a:gridCol w="2928326"/>
              </a:tblGrid>
              <a:tr h="3381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Проценат повећања</a:t>
                      </a:r>
                      <a:endParaRPr lang="sr-Latn-RS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Сектор</a:t>
                      </a:r>
                      <a:endParaRPr lang="sr-Latn-RS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Број запослених</a:t>
                      </a:r>
                      <a:endParaRPr lang="sr-Latn-RS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733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10%</a:t>
                      </a:r>
                      <a:endParaRPr lang="sr-Latn-RS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Здравство, војска, полиција, основно и средње образовање, службеници </a:t>
                      </a:r>
                      <a:endParaRPr lang="sr-Latn-RS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380.000</a:t>
                      </a:r>
                      <a:endParaRPr lang="sr-Latn-RS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9795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5%</a:t>
                      </a:r>
                      <a:endParaRPr lang="sr-Latn-RS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Председник, Влада и министарства, Народна скупштина, судије, тужиоци, запослени у независним органима, високо образовање</a:t>
                      </a:r>
                      <a:endParaRPr lang="sr-Latn-RS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80.000</a:t>
                      </a:r>
                      <a:endParaRPr lang="sr-Latn-RS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733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sr-Latn-RS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Запослени у организацијама социјалног осигурања и функционери</a:t>
                      </a:r>
                      <a:endParaRPr lang="sr-Latn-RS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8.000</a:t>
                      </a:r>
                      <a:endParaRPr lang="sr-Latn-RS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8A9C7-A8C0-4859-A184-9E163070733E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349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507288" cy="864096"/>
          </a:xfrm>
        </p:spPr>
        <p:txBody>
          <a:bodyPr/>
          <a:lstStyle/>
          <a:p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Пропуштена је прилика за уређивање структуре запослености </a:t>
            </a:r>
            <a:endParaRPr lang="en-GB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4006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Укупан број запослених на приближно одговарајућем нивоу</a:t>
            </a:r>
          </a:p>
          <a:p>
            <a:pPr marL="533400" lvl="1" indent="-261938">
              <a:spcBef>
                <a:spcPts val="600"/>
              </a:spcBef>
              <a:spcAft>
                <a:spcPts val="0"/>
              </a:spcAft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Број запослених према броју становника одговара упоредивим земљама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Лоша је структура запослености</a:t>
            </a:r>
          </a:p>
          <a:p>
            <a:pPr marL="533400" lvl="1" indent="-261938">
              <a:spcBef>
                <a:spcPts val="600"/>
              </a:spcBef>
              <a:spcAft>
                <a:spcPts val="0"/>
              </a:spcAft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Неки сектори имају мањак запослених (лекари специјалисти, наставници), неки вишак запослених (администрација на локалу, немедицинско особље у здравству)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Забрана запошљавања уместо циљаног отпуштања и запошљавања</a:t>
            </a:r>
          </a:p>
          <a:p>
            <a:pPr marL="533400" lvl="1" indent="-261938">
              <a:spcBef>
                <a:spcPts val="600"/>
              </a:spcBef>
              <a:spcAft>
                <a:spcPts val="0"/>
              </a:spcAft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Привремена мера која траје четири године</a:t>
            </a:r>
          </a:p>
          <a:p>
            <a:pPr marL="533400" lvl="1" indent="-261938">
              <a:spcBef>
                <a:spcPts val="600"/>
              </a:spcBef>
              <a:spcAft>
                <a:spcPts val="0"/>
              </a:spcAft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пет запослених који напусте јавни сектор запошљава се један нови</a:t>
            </a:r>
          </a:p>
          <a:p>
            <a:pPr marL="533400" lvl="1" indent="-261938">
              <a:spcBef>
                <a:spcPts val="600"/>
              </a:spcBef>
              <a:spcAft>
                <a:spcPts val="0"/>
              </a:spcAft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 здравство може да апсорбује сва ослобођена радна места у читавом јавном сектору током једне године</a:t>
            </a:r>
          </a:p>
          <a:p>
            <a:pPr marL="533400" lvl="1" indent="-261938">
              <a:spcBef>
                <a:spcPts val="600"/>
              </a:spcBef>
              <a:spcAft>
                <a:spcPts val="0"/>
              </a:spcAft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Забрана запошљавање не може да реши проблем структуре запослености (примери Србије 2007-2013 и Румуније 2009-2012)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буџету за 2018. предвиђена су минимална средства за отпремнине – не планирају се отпуштања</a:t>
            </a:r>
          </a:p>
          <a:p>
            <a:pPr marL="533400" lvl="1" indent="-261938">
              <a:spcBef>
                <a:spcPts val="600"/>
              </a:spcBef>
              <a:spcAft>
                <a:spcPts val="0"/>
              </a:spcAft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 се неће створити простор за запошљавања тамо где је потребно</a:t>
            </a: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6486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20080"/>
          </a:xfrm>
        </p:spPr>
        <p:txBody>
          <a:bodyPr/>
          <a:lstStyle/>
          <a:p>
            <a:pPr eaLnBrk="1" hangingPunct="1"/>
            <a:r>
              <a:rPr lang="sr-Cyrl-RS" altLang="sr-Latn-RS" sz="2800" dirty="0" smtClean="0">
                <a:latin typeface="Times New Roman" pitchFamily="18" charset="0"/>
                <a:cs typeface="Times New Roman" pitchFamily="18" charset="0"/>
              </a:rPr>
              <a:t>Разлози за смањење пензија</a:t>
            </a:r>
            <a:endParaRPr lang="sr-Latn-CS" altLang="sr-Latn-R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6093297"/>
          </a:xfrm>
        </p:spPr>
        <p:txBody>
          <a:bodyPr/>
          <a:lstStyle/>
          <a:p>
            <a:pPr marL="0" lvl="0" indent="0" algn="just" eaLnBrk="1" hangingPunct="1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sr-Cyrl-RS" sz="2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eaLnBrk="1" hangingPunct="1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sr-Cyrl-RS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eaLnBrk="1" hangingPunct="1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sr-Cyrl-RS" sz="2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eaLnBrk="1" hangingPunct="1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sr-Cyrl-RS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eaLnBrk="1" hangingPunct="1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sr-Cyrl-RS" sz="2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eaLnBrk="1" hangingPunct="1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sr-Cyrl-RS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eaLnBrk="1" hangingPunct="1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sr-Cyrl-RS" sz="2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eaLnBrk="1" hangingPunct="1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sr-Cyrl-RS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Пензије </a:t>
            </a:r>
            <a:r>
              <a:rPr lang="sr-Cyrl-R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су повећане чак 32% 2008. године!</a:t>
            </a:r>
          </a:p>
          <a:p>
            <a:pPr lvl="1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Редовна индексација за инфлацију од 11%</a:t>
            </a:r>
          </a:p>
          <a:p>
            <a:pPr lvl="1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Ванредна повећања - у фебруару 11%, у октобру 10%</a:t>
            </a:r>
            <a:endParaRPr lang="sr-Cyrl-RS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ts val="800"/>
              </a:spcBef>
              <a:spcAft>
                <a:spcPts val="800"/>
              </a:spcAft>
              <a:buNone/>
              <a:defRPr/>
            </a:pP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endParaRPr lang="sr-Cyrl-RS" sz="1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700" dirty="0">
              <a:latin typeface="Times New Roman" pitchFamily="18" charset="0"/>
              <a:cs typeface="Times New Roman" pitchFamily="18" charset="0"/>
            </a:endParaRPr>
          </a:p>
          <a:p>
            <a:pPr marL="222250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2100" dirty="0">
              <a:latin typeface="Times New Roman" pitchFamily="18" charset="0"/>
              <a:cs typeface="Times New Roman" pitchFamily="18" charset="0"/>
            </a:endParaRPr>
          </a:p>
          <a:p>
            <a:pPr marL="355600" lvl="1" indent="0" algn="just" eaLnBrk="1" hangingPunct="1">
              <a:spcBef>
                <a:spcPts val="400"/>
              </a:spcBef>
              <a:spcAft>
                <a:spcPts val="400"/>
              </a:spcAft>
              <a:buNone/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</a:t>
            </a:fld>
            <a:endParaRPr lang="x-none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2777674"/>
              </p:ext>
            </p:extLst>
          </p:nvPr>
        </p:nvGraphicFramePr>
        <p:xfrm>
          <a:off x="251520" y="836712"/>
          <a:ext cx="8496943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2889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720080"/>
          </a:xfrm>
        </p:spPr>
        <p:txBody>
          <a:bodyPr/>
          <a:lstStyle/>
          <a:p>
            <a:pPr eaLnBrk="1" hangingPunct="1"/>
            <a:r>
              <a:rPr lang="sr-Cyrl-RS" altLang="sr-Latn-RS" sz="2800" dirty="0" smtClean="0">
                <a:latin typeface="Times New Roman" pitchFamily="18" charset="0"/>
                <a:cs typeface="Times New Roman" pitchFamily="18" charset="0"/>
              </a:rPr>
              <a:t>Консолидација 2014-2017 не би била могућа                        без смањења пензија</a:t>
            </a:r>
            <a:endParaRPr lang="sr-Latn-CS" altLang="sr-Latn-R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79582" y="980728"/>
            <a:ext cx="8928992" cy="5688632"/>
          </a:xfrm>
        </p:spPr>
        <p:txBody>
          <a:bodyPr/>
          <a:lstStyle/>
          <a:p>
            <a:pPr lvl="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Пензије </a:t>
            </a:r>
            <a:r>
              <a:rPr lang="sr-Cyrl-R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су убедљиво највећа ставка јавних расхода</a:t>
            </a:r>
          </a:p>
          <a:p>
            <a:pPr lvl="1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Скоро два пута већа од (нето) плата у државном сектору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Након неоправданих повећања 2008. године, пензије су премашиле 14% БДП</a:t>
            </a:r>
          </a:p>
          <a:p>
            <a:pPr lvl="1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Европски просек је 10% БДП</a:t>
            </a:r>
          </a:p>
          <a:p>
            <a:pPr lvl="1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Законски лимит у Србији био 10% БДП, повећан на 11% БДП 2014. године</a:t>
            </a:r>
          </a:p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sr-Cyrl-R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sr-Cyrl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r-Cyrl-R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Привремено смањење пензија било неопходно и оправдано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Latn-BA" sz="2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Влада </a:t>
            </a:r>
            <a:r>
              <a:rPr lang="sr-Cyrl-R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се определила за привремено прогресивно смањење пензија да би се избегла криза јавног дуга</a:t>
            </a:r>
          </a:p>
          <a:p>
            <a:pPr lvl="1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22% смањење изнад 25.000 динара, 25% за пензије преко 40.000 динара</a:t>
            </a:r>
            <a:endParaRPr lang="sr-Cyrl-RS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ts val="800"/>
              </a:spcBef>
              <a:spcAft>
                <a:spcPts val="800"/>
              </a:spcAft>
              <a:buNone/>
              <a:defRPr/>
            </a:pP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endParaRPr lang="sr-Cyrl-RS" sz="1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700" dirty="0">
              <a:latin typeface="Times New Roman" pitchFamily="18" charset="0"/>
              <a:cs typeface="Times New Roman" pitchFamily="18" charset="0"/>
            </a:endParaRPr>
          </a:p>
          <a:p>
            <a:pPr marL="222250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2100" dirty="0">
              <a:latin typeface="Times New Roman" pitchFamily="18" charset="0"/>
              <a:cs typeface="Times New Roman" pitchFamily="18" charset="0"/>
            </a:endParaRPr>
          </a:p>
          <a:p>
            <a:pPr marL="355600" lvl="1" indent="0" algn="just" eaLnBrk="1" hangingPunct="1">
              <a:spcBef>
                <a:spcPts val="400"/>
              </a:spcBef>
              <a:spcAft>
                <a:spcPts val="400"/>
              </a:spcAft>
              <a:buNone/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</a:t>
            </a:fld>
            <a:endParaRPr lang="x-non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179512" y="4123350"/>
            <a:ext cx="64807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98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20080"/>
          </a:xfrm>
        </p:spPr>
        <p:txBody>
          <a:bodyPr/>
          <a:lstStyle/>
          <a:p>
            <a:pPr eaLnBrk="1" hangingPunct="1"/>
            <a:r>
              <a:rPr lang="sr-Cyrl-RS" altLang="sr-Latn-RS" sz="2800" dirty="0" smtClean="0">
                <a:latin typeface="Times New Roman" pitchFamily="18" charset="0"/>
                <a:cs typeface="Times New Roman" pitchFamily="18" charset="0"/>
              </a:rPr>
              <a:t>Укидање Закона о привременом смањењу пензија</a:t>
            </a:r>
            <a:endParaRPr lang="sr-Latn-CS" altLang="sr-Latn-R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1052736"/>
            <a:ext cx="8928992" cy="5805265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Фискална криза је избегнута и почев од 2018. године потребно је укидање Закона о привременом смањењу пензија</a:t>
            </a:r>
          </a:p>
          <a:p>
            <a:pPr marL="457200" lvl="1" indent="0" algn="just" eaLnBrk="1" hangingPunct="1">
              <a:spcBef>
                <a:spcPts val="500"/>
              </a:spcBef>
              <a:spcAft>
                <a:spcPts val="500"/>
              </a:spcAft>
              <a:buNone/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700" dirty="0">
              <a:latin typeface="Times New Roman" pitchFamily="18" charset="0"/>
              <a:cs typeface="Times New Roman" pitchFamily="18" charset="0"/>
            </a:endParaRPr>
          </a:p>
          <a:p>
            <a:pPr marL="222250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2100" dirty="0">
              <a:latin typeface="Times New Roman" pitchFamily="18" charset="0"/>
              <a:cs typeface="Times New Roman" pitchFamily="18" charset="0"/>
            </a:endParaRPr>
          </a:p>
          <a:p>
            <a:pPr marL="355600" lvl="1" indent="0" algn="just" eaLnBrk="1" hangingPunct="1">
              <a:spcBef>
                <a:spcPts val="400"/>
              </a:spcBef>
              <a:spcAft>
                <a:spcPts val="400"/>
              </a:spcAft>
              <a:buNone/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Пензијски систем међугенерацијске солидарности је један од стубова друштва који постоји безмало читав век у Србији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Важно очувати интегритет система и поново кренути са исплатом пензија у складу са Законским решењима и висином </a:t>
            </a:r>
            <a:r>
              <a:rPr lang="sr-Cyrl-RS" sz="1800" dirty="0" err="1" smtClean="0">
                <a:latin typeface="Times New Roman" pitchFamily="18" charset="0"/>
                <a:cs typeface="Times New Roman" pitchFamily="18" charset="0"/>
              </a:rPr>
              <a:t>уплаћених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 доприноса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Предупредити било каква правна оспоравања почев од 2018. године</a:t>
            </a:r>
          </a:p>
          <a:p>
            <a:pPr marL="0" indent="0" algn="just" eaLnBrk="1" hangingPunct="1">
              <a:spcBef>
                <a:spcPts val="400"/>
              </a:spcBef>
              <a:spcAft>
                <a:spcPts val="400"/>
              </a:spcAft>
              <a:buNone/>
              <a:defRPr/>
            </a:pP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</a:t>
            </a:fld>
            <a:endParaRPr lang="x-none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704470"/>
              </p:ext>
            </p:extLst>
          </p:nvPr>
        </p:nvGraphicFramePr>
        <p:xfrm>
          <a:off x="719573" y="2060848"/>
          <a:ext cx="7704854" cy="18748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1457"/>
                <a:gridCol w="1750239"/>
                <a:gridCol w="2016579"/>
                <a:gridCol w="2016579"/>
              </a:tblGrid>
              <a:tr h="3226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r-Cyrl-R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2018 - Алтернативни приступи</a:t>
                      </a:r>
                      <a:endParaRPr lang="sr-Cyrl-R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4085"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 привременог смањења пензија</a:t>
                      </a:r>
                      <a:endParaRPr lang="sr-Cyrl-R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Тренутни </a:t>
                      </a:r>
                      <a:r>
                        <a:rPr lang="sr-Cyrl-RS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износ </a:t>
                      </a:r>
                      <a:r>
                        <a:rPr lang="sr-Cyrl-R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пензије</a:t>
                      </a:r>
                      <a:endParaRPr lang="sr-Cyrl-R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 </a:t>
                      </a:r>
                      <a:r>
                        <a:rPr lang="sr-Cyrl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Укидање привременог смањења</a:t>
                      </a:r>
                      <a:endParaRPr lang="sr-Cyrl-R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 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Линеарно повећање за 5%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26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53,046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61,661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55,698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226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37,631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41,108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39,512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226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20,554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20,554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21,581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001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Низак дефицит и опадајући дуг: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„закључати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 постигнути резултат у следећих 5 до 7 година </a:t>
            </a:r>
            <a:endParaRPr lang="sr-Latn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4925144"/>
          </a:xfrm>
        </p:spPr>
        <p:txBody>
          <a:bodyPr/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sr-Cyrl-R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Буџет и Стратегија планирају практично уравнотежен буџет у 2018, као и 2019 и 2020: добро, одрживо – утврдити ово као ново трајно стање (бар  5 до 7 година)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sr-Cyrl-R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Унутар тога расходи за плате и пензије могу да расту у наредним годинама али највише до раста привреде (БДП-а)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sr-Cyrl-R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Отвара се простор за значајно повећање јавних инвестиција а могуће и за смањење пореза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sr-Cyrl-R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Неопходни услови:</a:t>
            </a:r>
          </a:p>
          <a:p>
            <a:pPr lvl="1">
              <a:spcBef>
                <a:spcPts val="1000"/>
              </a:spcBef>
              <a:spcAft>
                <a:spcPts val="1000"/>
              </a:spcAft>
            </a:pPr>
            <a:r>
              <a:rPr lang="sr-Cyrl-R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Решити проблеме јавних и </a:t>
            </a:r>
            <a:r>
              <a:rPr lang="sr-Cyrl-R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државних предузећа </a:t>
            </a:r>
            <a:r>
              <a:rPr lang="sr-Cyrl-R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(РТБ Бор, ЕПС…)</a:t>
            </a:r>
          </a:p>
          <a:p>
            <a:pPr lvl="1">
              <a:spcBef>
                <a:spcPts val="1000"/>
              </a:spcBef>
              <a:spcAft>
                <a:spcPts val="1000"/>
              </a:spcAft>
            </a:pPr>
            <a:r>
              <a:rPr lang="sr-Cyrl-R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Уређење локалних јавних финансија</a:t>
            </a:r>
            <a:endParaRPr lang="sr-Latn-R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AA297B-0EE4-435C-A24C-768B16B112E6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426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21737" cy="620688"/>
          </a:xfrm>
        </p:spPr>
        <p:txBody>
          <a:bodyPr/>
          <a:lstStyle/>
          <a:p>
            <a:pPr eaLnBrk="1" hangingPunct="1"/>
            <a:r>
              <a:rPr lang="sr-Cyrl-RS" altLang="sr-Latn-RS" sz="3000" dirty="0" smtClean="0">
                <a:latin typeface="Times New Roman" pitchFamily="18" charset="0"/>
                <a:cs typeface="Times New Roman" pitchFamily="18" charset="0"/>
              </a:rPr>
              <a:t>Низак дефицит и опадајући дуг - темељ одрживих јавних финансија и привредног раста  </a:t>
            </a:r>
            <a:endParaRPr lang="sr-Latn-CS" altLang="sr-Latn-R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1045245"/>
            <a:ext cx="8846461" cy="5812755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spcAft>
                <a:spcPts val="700"/>
              </a:spcAft>
              <a:defRPr/>
            </a:pP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Предлогом буџета за 2018. предвиђа се низак фискални дефицит од 0,7% БДП-а – добар и кредибилан циљ</a:t>
            </a:r>
          </a:p>
          <a:p>
            <a:pPr lvl="1" algn="just" eaLnBrk="1" hangingPunct="1">
              <a:spcBef>
                <a:spcPts val="600"/>
              </a:spcBef>
              <a:spcAft>
                <a:spcPts val="700"/>
              </a:spcAft>
              <a:defRPr/>
            </a:pP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Предлог </a:t>
            </a:r>
            <a:r>
              <a:rPr lang="sr-Cyrl-RS" sz="1700" dirty="0">
                <a:latin typeface="Times New Roman" pitchFamily="18" charset="0"/>
                <a:cs typeface="Times New Roman" pitchFamily="18" charset="0"/>
              </a:rPr>
              <a:t>буџета је кредибилан: пројекције прихода и расхода су реалистичне, </a:t>
            </a: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стварни </a:t>
            </a:r>
            <a:r>
              <a:rPr lang="sr-Cyrl-RS" sz="1700" dirty="0">
                <a:latin typeface="Times New Roman" pitchFamily="18" charset="0"/>
                <a:cs typeface="Times New Roman" pitchFamily="18" charset="0"/>
              </a:rPr>
              <a:t>резултат би могао бити и нешто </a:t>
            </a: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бољи – уравнотежен буџет </a:t>
            </a:r>
            <a:endParaRPr lang="sr-Cyrl-RS" sz="1700" dirty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 algn="just" eaLnBrk="1" hangingPunct="1">
              <a:spcBef>
                <a:spcPts val="600"/>
              </a:spcBef>
              <a:spcAft>
                <a:spcPts val="700"/>
              </a:spcAft>
              <a:buFont typeface="Arial" charset="0"/>
              <a:buChar char="•"/>
              <a:defRPr/>
            </a:pP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 Влада </a:t>
            </a: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је, у фискалној стратегији, </a:t>
            </a: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за 2019. и 2020. годину планирала фискални дефицит на пожељном и дугорочно одрживом нивоу од 0,5% БДП-а </a:t>
            </a:r>
          </a:p>
          <a:p>
            <a:pPr lvl="1" algn="just" eaLnBrk="1" hangingPunct="1">
              <a:spcBef>
                <a:spcPts val="600"/>
              </a:spcBef>
              <a:spcAft>
                <a:spcPts val="700"/>
              </a:spcAft>
              <a:defRPr/>
            </a:pPr>
            <a:r>
              <a:rPr lang="sr-Cyrl-RS" sz="1700" dirty="0">
                <a:latin typeface="Times New Roman" pitchFamily="18" charset="0"/>
                <a:cs typeface="Times New Roman" pitchFamily="18" charset="0"/>
              </a:rPr>
              <a:t>Омогућава довољно брзо умањење јавног дуга (за </a:t>
            </a: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преко</a:t>
            </a: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1700" dirty="0">
                <a:latin typeface="Times New Roman" pitchFamily="18" charset="0"/>
                <a:cs typeface="Times New Roman" pitchFamily="18" charset="0"/>
              </a:rPr>
              <a:t>2 п.п. БДП-а годиње) – </a:t>
            </a: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са око 65% у 2017 на испод </a:t>
            </a:r>
            <a:r>
              <a:rPr lang="sr-Cyrl-RS" sz="1700" dirty="0">
                <a:latin typeface="Times New Roman" pitchFamily="18" charset="0"/>
                <a:cs typeface="Times New Roman" pitchFamily="18" charset="0"/>
              </a:rPr>
              <a:t>60% БДП-а у 2020. години</a:t>
            </a:r>
          </a:p>
          <a:p>
            <a:pPr lvl="1" algn="just" eaLnBrk="1" hangingPunct="1">
              <a:spcBef>
                <a:spcPts val="600"/>
              </a:spcBef>
              <a:spcAft>
                <a:spcPts val="700"/>
              </a:spcAft>
              <a:defRPr/>
            </a:pPr>
            <a:r>
              <a:rPr lang="sr-Cyrl-RS" sz="1700" dirty="0">
                <a:latin typeface="Times New Roman" pitchFamily="18" charset="0"/>
                <a:cs typeface="Times New Roman" pitchFamily="18" charset="0"/>
              </a:rPr>
              <a:t>До безбедног нивоа задужености испод 50% БДП-а (просек ЦИЕ) </a:t>
            </a: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ипак треба 7 год. (не </a:t>
            </a:r>
            <a:r>
              <a:rPr lang="sr-Cyrl-RS" sz="1700" dirty="0">
                <a:latin typeface="Times New Roman" pitchFamily="18" charset="0"/>
                <a:cs typeface="Times New Roman" pitchFamily="18" charset="0"/>
              </a:rPr>
              <a:t>пре 2024. </a:t>
            </a: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године)</a:t>
            </a:r>
            <a:endParaRPr lang="sr-Cyrl-RS" sz="17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700"/>
              </a:spcAft>
              <a:defRPr/>
            </a:pPr>
            <a:r>
              <a:rPr lang="sr-Cyrl-R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Трајно прихватање политике смањења дуга</a:t>
            </a:r>
            <a:endParaRPr lang="sr-Cyrl-RS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600"/>
              </a:spcBef>
              <a:spcAft>
                <a:spcPts val="700"/>
              </a:spcAft>
              <a:defRPr/>
            </a:pP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Доводи до раста привреде: </a:t>
            </a: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смањује </a:t>
            </a:r>
            <a:r>
              <a:rPr lang="sr-Cyrl-RS" sz="1700" dirty="0">
                <a:latin typeface="Times New Roman" pitchFamily="18" charset="0"/>
                <a:cs typeface="Times New Roman" pitchFamily="18" charset="0"/>
              </a:rPr>
              <a:t>се ризик земље, повољније камате за државу </a:t>
            </a: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а тиме и </a:t>
            </a:r>
            <a:r>
              <a:rPr lang="sr-Cyrl-RS" sz="1700" dirty="0">
                <a:latin typeface="Times New Roman" pitchFamily="18" charset="0"/>
                <a:cs typeface="Times New Roman" pitchFamily="18" charset="0"/>
              </a:rPr>
              <a:t>привреду, </a:t>
            </a: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веће инвестиције привреде, већи привредни раст</a:t>
            </a:r>
          </a:p>
          <a:p>
            <a:pPr lvl="1" algn="just" eaLnBrk="1" hangingPunct="1">
              <a:spcBef>
                <a:spcPts val="600"/>
              </a:spcBef>
              <a:spcAft>
                <a:spcPts val="700"/>
              </a:spcAft>
              <a:defRPr/>
            </a:pP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Спречава избијање нове кризе јавних финансија</a:t>
            </a:r>
            <a:endParaRPr lang="sr-Cyrl-RS" sz="17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300"/>
              </a:spcBef>
              <a:spcAft>
                <a:spcPts val="200"/>
              </a:spcAft>
              <a:defRPr/>
            </a:pP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eaLnBrk="1" hangingPunct="1">
              <a:spcBef>
                <a:spcPts val="300"/>
              </a:spcBef>
              <a:spcAft>
                <a:spcPts val="200"/>
              </a:spcAft>
              <a:buFont typeface="+mj-lt"/>
              <a:buAutoNum type="arabicParenR"/>
              <a:defRPr/>
            </a:pPr>
            <a:endParaRPr lang="sr-Cyrl-R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ts val="300"/>
              </a:spcBef>
              <a:spcAft>
                <a:spcPts val="200"/>
              </a:spcAft>
              <a:buNone/>
              <a:defRPr/>
            </a:pPr>
            <a:r>
              <a:rPr lang="sr-Cyrl-RS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x-non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81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648072"/>
          </a:xfrm>
        </p:spPr>
        <p:txBody>
          <a:bodyPr/>
          <a:lstStyle/>
          <a:p>
            <a:pPr eaLnBrk="1" hangingPunct="1"/>
            <a:r>
              <a:rPr lang="sr-Cyrl-RS" altLang="sr-Latn-RS" sz="3000" dirty="0">
                <a:latin typeface="Times New Roman" pitchFamily="18" charset="0"/>
                <a:cs typeface="Times New Roman" pitchFamily="18" charset="0"/>
              </a:rPr>
              <a:t>Отвара се и </a:t>
            </a:r>
            <a:r>
              <a:rPr lang="sr-Cyrl-RS" altLang="sr-Latn-RS" sz="3000" dirty="0" smtClean="0">
                <a:latin typeface="Times New Roman" pitchFamily="18" charset="0"/>
                <a:cs typeface="Times New Roman" pitchFamily="18" charset="0"/>
              </a:rPr>
              <a:t>фискални простор </a:t>
            </a:r>
            <a:r>
              <a:rPr lang="sr-Cyrl-RS" altLang="sr-Latn-RS" sz="3000" dirty="0">
                <a:latin typeface="Times New Roman" pitchFamily="18" charset="0"/>
                <a:cs typeface="Times New Roman" pitchFamily="18" charset="0"/>
              </a:rPr>
              <a:t>за нове политике</a:t>
            </a:r>
            <a:endParaRPr lang="sr-Latn-CS" altLang="sr-Latn-R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829221"/>
            <a:ext cx="8928992" cy="6028779"/>
          </a:xfrm>
        </p:spPr>
        <p:txBody>
          <a:bodyPr/>
          <a:lstStyle/>
          <a:p>
            <a:pPr algn="just" eaLnBrk="1" hangingPunct="1">
              <a:spcBef>
                <a:spcPts val="900"/>
              </a:spcBef>
              <a:spcAft>
                <a:spcPts val="800"/>
              </a:spcAft>
              <a:defRPr/>
            </a:pPr>
            <a:r>
              <a:rPr lang="sr-Cyrl-RS" sz="2100" dirty="0" smtClean="0">
                <a:latin typeface="Times New Roman" pitchFamily="18" charset="0"/>
                <a:cs typeface="Times New Roman" pitchFamily="18" charset="0"/>
              </a:rPr>
              <a:t>Низак </a:t>
            </a:r>
            <a:r>
              <a:rPr lang="sr-Cyrl-RS" sz="2100" dirty="0">
                <a:latin typeface="Times New Roman" pitchFamily="18" charset="0"/>
                <a:cs typeface="Times New Roman" pitchFamily="18" charset="0"/>
              </a:rPr>
              <a:t>дефицит у средњем року </a:t>
            </a:r>
            <a:r>
              <a:rPr lang="sr-Cyrl-RS" sz="2100" dirty="0" smtClean="0">
                <a:latin typeface="Times New Roman" pitchFamily="18" charset="0"/>
                <a:cs typeface="Times New Roman" pitchFamily="18" charset="0"/>
              </a:rPr>
              <a:t>(0,5</a:t>
            </a:r>
            <a:r>
              <a:rPr lang="sr-Cyrl-RS" sz="2100" dirty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sr-Cyrl-RS" sz="2100" dirty="0" smtClean="0">
                <a:latin typeface="Times New Roman" pitchFamily="18" charset="0"/>
                <a:cs typeface="Times New Roman" pitchFamily="18" charset="0"/>
              </a:rPr>
              <a:t>БДП-а) још увек омогућује  простор </a:t>
            </a:r>
            <a:r>
              <a:rPr lang="sr-Cyrl-RS" sz="2100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sr-Cyrl-RS" sz="2100" dirty="0" smtClean="0">
                <a:latin typeface="Times New Roman" pitchFamily="18" charset="0"/>
                <a:cs typeface="Times New Roman" pitchFamily="18" charset="0"/>
              </a:rPr>
              <a:t>пожељно повећање одређених јавних расхода. </a:t>
            </a:r>
          </a:p>
          <a:p>
            <a:pPr marL="0" indent="0" algn="just" eaLnBrk="1" hangingPunct="1">
              <a:spcBef>
                <a:spcPts val="900"/>
              </a:spcBef>
              <a:spcAft>
                <a:spcPts val="800"/>
              </a:spcAft>
              <a:buNone/>
              <a:defRPr/>
            </a:pPr>
            <a:r>
              <a:rPr lang="sr-Cyrl-RS" sz="21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Cyrl-RS" sz="2100" dirty="0" smtClean="0">
                <a:latin typeface="Times New Roman" pitchFamily="18" charset="0"/>
                <a:cs typeface="Times New Roman" pitchFamily="18" charset="0"/>
              </a:rPr>
              <a:t>. Очекивано </a:t>
            </a:r>
            <a:r>
              <a:rPr lang="sr-Cyrl-RS" sz="2100" dirty="0">
                <a:latin typeface="Times New Roman" pitchFamily="18" charset="0"/>
                <a:cs typeface="Times New Roman" pitchFamily="18" charset="0"/>
              </a:rPr>
              <a:t>убрзање привредног раста повећава јавне приходе и расположива буџетска средства</a:t>
            </a:r>
          </a:p>
          <a:p>
            <a:pPr marL="533400" lvl="1" indent="-266700" algn="just" eaLnBrk="1" hangingPunct="1">
              <a:spcBef>
                <a:spcPts val="900"/>
              </a:spcBef>
              <a:spcAft>
                <a:spcPts val="800"/>
              </a:spcAft>
              <a:defRPr/>
            </a:pPr>
            <a:r>
              <a:rPr lang="sr-Cyrl-RS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Додатни фискални простор обезбедио би се реформом Пореске управе и повећањем јавних прихода услед сузбијања сиве економије</a:t>
            </a:r>
            <a:endParaRPr lang="sr-Cyrl-RS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ts val="900"/>
              </a:spcBef>
              <a:spcAft>
                <a:spcPts val="800"/>
              </a:spcAft>
              <a:buNone/>
              <a:defRPr/>
            </a:pPr>
            <a:r>
              <a:rPr lang="sr-Cyrl-RS" sz="2100" dirty="0" smtClean="0">
                <a:latin typeface="Times New Roman" pitchFamily="18" charset="0"/>
                <a:cs typeface="Times New Roman" pitchFamily="18" charset="0"/>
              </a:rPr>
              <a:t>2. Смањиваће се издаци за камате као резултат пада</a:t>
            </a:r>
            <a:r>
              <a:rPr lang="sr-Cyrl-RS" sz="2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јавног дуга и просечних </a:t>
            </a:r>
            <a:r>
              <a:rPr lang="sr-Cyrl-RS" sz="21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каматних</a:t>
            </a:r>
            <a:r>
              <a:rPr lang="sr-Cyrl-RS" sz="2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стопа </a:t>
            </a:r>
            <a:r>
              <a:rPr lang="sr-Cyrl-RS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(обезбеђује уштеде од преко 0,5 </a:t>
            </a:r>
            <a:r>
              <a:rPr lang="sr-Cyrl-RS" sz="1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п.п</a:t>
            </a:r>
            <a:r>
              <a:rPr lang="sr-Cyrl-RS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БДП-а)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ts val="900"/>
              </a:spcBef>
              <a:spcAft>
                <a:spcPts val="800"/>
              </a:spcAft>
              <a:buNone/>
              <a:defRPr/>
            </a:pPr>
            <a:r>
              <a:rPr lang="sr-Cyrl-RS" sz="2100" dirty="0" smtClean="0">
                <a:latin typeface="Times New Roman" pitchFamily="18" charset="0"/>
                <a:cs typeface="Times New Roman" pitchFamily="18" charset="0"/>
              </a:rPr>
              <a:t>3. До </a:t>
            </a:r>
            <a:r>
              <a:rPr lang="sr-Cyrl-RS" sz="2100" dirty="0">
                <a:latin typeface="Times New Roman" pitchFamily="18" charset="0"/>
                <a:cs typeface="Times New Roman" pitchFamily="18" charset="0"/>
              </a:rPr>
              <a:t>2020. завршава се отплата </a:t>
            </a:r>
            <a:r>
              <a:rPr lang="sr-Cyrl-RS" sz="2100" dirty="0" smtClean="0">
                <a:latin typeface="Times New Roman" pitchFamily="18" charset="0"/>
                <a:cs typeface="Times New Roman" pitchFamily="18" charset="0"/>
              </a:rPr>
              <a:t>из буџета највећег </a:t>
            </a:r>
            <a:r>
              <a:rPr lang="sr-Cyrl-RS" sz="2100" dirty="0">
                <a:latin typeface="Times New Roman" pitchFamily="18" charset="0"/>
                <a:cs typeface="Times New Roman" pitchFamily="18" charset="0"/>
              </a:rPr>
              <a:t>дела </a:t>
            </a:r>
            <a:r>
              <a:rPr lang="sr-Cyrl-RS" sz="2100" dirty="0" smtClean="0">
                <a:latin typeface="Times New Roman" pitchFamily="18" charset="0"/>
                <a:cs typeface="Times New Roman" pitchFamily="18" charset="0"/>
              </a:rPr>
              <a:t>дугова јавних предузећа </a:t>
            </a:r>
            <a:r>
              <a:rPr lang="sr-Cyrl-RS" sz="2100" dirty="0" smtClean="0">
                <a:latin typeface="Times New Roman" pitchFamily="18" charset="0"/>
                <a:cs typeface="Times New Roman" pitchFamily="18" charset="0"/>
              </a:rPr>
              <a:t>(активираних гаранција) 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– око 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0.5% БДП-а мањи расходи 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буџета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ts val="900"/>
              </a:spcBef>
              <a:spcAft>
                <a:spcPts val="800"/>
              </a:spcAft>
              <a:buNone/>
              <a:defRPr/>
            </a:pPr>
            <a:r>
              <a:rPr lang="sr-Cyrl-RS" sz="2100" dirty="0" smtClean="0">
                <a:latin typeface="Times New Roman" pitchFamily="18" charset="0"/>
                <a:cs typeface="Times New Roman" pitchFamily="18" charset="0"/>
              </a:rPr>
              <a:t>4. Структурним </a:t>
            </a:r>
            <a:r>
              <a:rPr lang="sr-Cyrl-RS" sz="2100" dirty="0">
                <a:latin typeface="Times New Roman" pitchFamily="18" charset="0"/>
                <a:cs typeface="Times New Roman" pitchFamily="18" charset="0"/>
              </a:rPr>
              <a:t>реформама (јавна и државна предузећа, привредни амбијент) до мањих субвенција </a:t>
            </a:r>
          </a:p>
          <a:p>
            <a:pPr marL="533400" lvl="1" indent="-266700" algn="just" eaLnBrk="1" hangingPunct="1">
              <a:spcBef>
                <a:spcPts val="900"/>
              </a:spcBef>
              <a:spcAft>
                <a:spcPts val="800"/>
              </a:spcAft>
              <a:defRPr/>
            </a:pPr>
            <a:r>
              <a:rPr lang="sr-Cyrl-RS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 Железницу, Ресавицу, подршку страним </a:t>
            </a: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инвеститорима, локална јавна предузећа</a:t>
            </a:r>
            <a:endParaRPr lang="sr-Cyrl-RS" sz="1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700" dirty="0">
              <a:latin typeface="Times New Roman" pitchFamily="18" charset="0"/>
              <a:cs typeface="Times New Roman" pitchFamily="18" charset="0"/>
            </a:endParaRPr>
          </a:p>
          <a:p>
            <a:pPr marL="222250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2100" dirty="0">
              <a:latin typeface="Times New Roman" pitchFamily="18" charset="0"/>
              <a:cs typeface="Times New Roman" pitchFamily="18" charset="0"/>
            </a:endParaRPr>
          </a:p>
          <a:p>
            <a:pPr marL="355600" lvl="1" indent="0" algn="just" eaLnBrk="1" hangingPunct="1">
              <a:spcBef>
                <a:spcPts val="400"/>
              </a:spcBef>
              <a:spcAft>
                <a:spcPts val="400"/>
              </a:spcAft>
              <a:buNone/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x-non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39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102572"/>
            <a:ext cx="9144000" cy="504056"/>
          </a:xfrm>
        </p:spPr>
        <p:txBody>
          <a:bodyPr/>
          <a:lstStyle/>
          <a:p>
            <a:pPr eaLnBrk="1" hangingPunct="1"/>
            <a:r>
              <a:rPr lang="sr-Cyrl-RS" altLang="sr-Latn-RS" sz="3000" dirty="0">
                <a:latin typeface="Times New Roman" pitchFamily="18" charset="0"/>
                <a:cs typeface="Times New Roman" pitchFamily="18" charset="0"/>
              </a:rPr>
              <a:t>Привредни раст </a:t>
            </a:r>
            <a:r>
              <a:rPr lang="sr-Cyrl-RS" altLang="sr-Latn-RS" sz="3000" dirty="0" smtClean="0">
                <a:latin typeface="Times New Roman" pitchFamily="18" charset="0"/>
                <a:cs typeface="Times New Roman" pitchFamily="18" charset="0"/>
              </a:rPr>
              <a:t>још заостаје за упоредивим земљама</a:t>
            </a:r>
            <a:endParaRPr lang="sr-Latn-CS" altLang="sr-Latn-R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1" y="764704"/>
            <a:ext cx="8928992" cy="5760640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spcAft>
                <a:spcPts val="500"/>
              </a:spcAft>
              <a:defRPr/>
            </a:pPr>
            <a:r>
              <a:rPr lang="sr-Cyrl-RS" sz="2100" dirty="0">
                <a:latin typeface="Times New Roman" pitchFamily="18" charset="0"/>
                <a:cs typeface="Times New Roman" pitchFamily="18" charset="0"/>
              </a:rPr>
              <a:t>У 2018. очекујемо раст БДП-а од око 4% </a:t>
            </a:r>
            <a:r>
              <a:rPr lang="sr-Cyrl-RS" sz="2100" dirty="0" smtClean="0">
                <a:latin typeface="Times New Roman" pitchFamily="18" charset="0"/>
                <a:cs typeface="Times New Roman" pitchFamily="18" charset="0"/>
              </a:rPr>
              <a:t>(Влада 3,5</a:t>
            </a:r>
            <a:r>
              <a:rPr lang="sr-Cyrl-RS" sz="2100" dirty="0">
                <a:latin typeface="Times New Roman" pitchFamily="18" charset="0"/>
                <a:cs typeface="Times New Roman" pitchFamily="18" charset="0"/>
              </a:rPr>
              <a:t>% – </a:t>
            </a:r>
            <a:r>
              <a:rPr lang="sr-Cyrl-RS" sz="2100" dirty="0" smtClean="0">
                <a:latin typeface="Times New Roman" pitchFamily="18" charset="0"/>
                <a:cs typeface="Times New Roman" pitchFamily="18" charset="0"/>
              </a:rPr>
              <a:t>оствариво)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500"/>
              </a:spcAft>
              <a:defRPr/>
            </a:pPr>
            <a:r>
              <a:rPr lang="sr-Cyrl-RS" sz="1600" dirty="0" smtClean="0">
                <a:latin typeface="Times New Roman" pitchFamily="18" charset="0"/>
                <a:cs typeface="Times New Roman" pitchFamily="18" charset="0"/>
              </a:rPr>
              <a:t>Прави тренд привредног раста у 2018. заправо сличан као у 2017. години – око 3%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500"/>
              </a:spcAft>
              <a:defRPr/>
            </a:pPr>
            <a:r>
              <a:rPr lang="sr-Cyrl-RS" sz="1600" dirty="0" smtClean="0">
                <a:latin typeface="Times New Roman" pitchFamily="18" charset="0"/>
                <a:cs typeface="Times New Roman" pitchFamily="18" charset="0"/>
              </a:rPr>
              <a:t>Суша </a:t>
            </a:r>
            <a:r>
              <a:rPr lang="sr-Cyrl-RS" sz="1600" dirty="0">
                <a:latin typeface="Times New Roman" pitchFamily="18" charset="0"/>
                <a:cs typeface="Times New Roman" pitchFamily="18" charset="0"/>
              </a:rPr>
              <a:t>и лоше управљање ЕПС-ом у 2017. </a:t>
            </a:r>
            <a:r>
              <a:rPr lang="sr-Cyrl-RS" sz="1600" dirty="0" smtClean="0">
                <a:latin typeface="Times New Roman" pitchFamily="18" charset="0"/>
                <a:cs typeface="Times New Roman" pitchFamily="18" charset="0"/>
              </a:rPr>
              <a:t>привремено </a:t>
            </a:r>
            <a:r>
              <a:rPr lang="sr-Cyrl-RS" sz="1600" dirty="0">
                <a:latin typeface="Times New Roman" pitchFamily="18" charset="0"/>
                <a:cs typeface="Times New Roman" pitchFamily="18" charset="0"/>
              </a:rPr>
              <a:t>смањили </a:t>
            </a:r>
            <a:r>
              <a:rPr lang="sr-Cyrl-RS" sz="1600" dirty="0" smtClean="0">
                <a:latin typeface="Times New Roman" pitchFamily="18" charset="0"/>
                <a:cs typeface="Times New Roman" pitchFamily="18" charset="0"/>
              </a:rPr>
              <a:t>БДП на 1,8%</a:t>
            </a:r>
            <a:endParaRPr lang="sr-Cyrl-RS" sz="1600" dirty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500"/>
              </a:spcAft>
              <a:defRPr/>
            </a:pPr>
            <a:r>
              <a:rPr lang="sr-Cyrl-RS" sz="1600" dirty="0" smtClean="0">
                <a:latin typeface="Times New Roman" pitchFamily="18" charset="0"/>
                <a:cs typeface="Times New Roman" pitchFamily="18" charset="0"/>
              </a:rPr>
              <a:t>Следеће године очекујемо да просечна пољопривредна сезона и опоравак производње ЕПС-а привремено повећају привредни раст на 4</a:t>
            </a:r>
            <a:r>
              <a:rPr lang="sr-Cyrl-RS" sz="1600" dirty="0">
                <a:latin typeface="Times New Roman" pitchFamily="18" charset="0"/>
                <a:cs typeface="Times New Roman" pitchFamily="18" charset="0"/>
              </a:rPr>
              <a:t>% – </a:t>
            </a:r>
            <a:r>
              <a:rPr lang="sr-Cyrl-RS" sz="1600" dirty="0" smtClean="0">
                <a:latin typeface="Times New Roman" pitchFamily="18" charset="0"/>
                <a:cs typeface="Times New Roman" pitchFamily="18" charset="0"/>
              </a:rPr>
              <a:t>није трајно повећање</a:t>
            </a: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500"/>
              </a:spcAft>
              <a:defRPr/>
            </a:pPr>
            <a:endParaRPr lang="sr-Cyrl-RS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600"/>
              </a:spcBef>
              <a:spcAft>
                <a:spcPts val="5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600"/>
              </a:spcBef>
              <a:spcAft>
                <a:spcPts val="500"/>
              </a:spcAft>
              <a:defRPr/>
            </a:pPr>
            <a:endParaRPr lang="sr-Cyrl-RS" sz="1700" dirty="0">
              <a:latin typeface="Times New Roman" pitchFamily="18" charset="0"/>
              <a:cs typeface="Times New Roman" pitchFamily="18" charset="0"/>
            </a:endParaRPr>
          </a:p>
          <a:p>
            <a:pPr marL="222250" indent="-266700" algn="just" eaLnBrk="1" hangingPunct="1">
              <a:spcBef>
                <a:spcPts val="600"/>
              </a:spcBef>
              <a:spcAft>
                <a:spcPts val="5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lvl="0" algn="just" eaLnBrk="1" hangingPunct="1">
              <a:spcBef>
                <a:spcPts val="600"/>
              </a:spcBef>
              <a:spcAft>
                <a:spcPts val="500"/>
              </a:spcAft>
              <a:defRPr/>
            </a:pPr>
            <a:r>
              <a:rPr lang="sr-Cyrl-RS" sz="21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Србија </a:t>
            </a:r>
            <a:r>
              <a:rPr lang="sr-Cyrl-RS" sz="2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дуже време заостаје </a:t>
            </a:r>
            <a:r>
              <a:rPr lang="sr-Cyrl-RS" sz="21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 упоредивим земљама ЦИЕ, чије привреде у 2017. у просеку расту по стопи од 4,5</a:t>
            </a:r>
            <a:r>
              <a:rPr lang="sr-Cyrl-RS" sz="2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sr-Cyrl-RS" sz="21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r-Cyrl-RS" sz="2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према 3% у Србији).</a:t>
            </a:r>
            <a:endParaRPr lang="sr-Latn-RS" sz="21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500"/>
              </a:spcAft>
              <a:defRPr/>
            </a:pPr>
            <a:r>
              <a:rPr lang="sr-Cyrl-R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 већи раст БДП-а потребно повећање </a:t>
            </a:r>
            <a:r>
              <a:rPr lang="sr-Cyrl-RS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инвестиција </a:t>
            </a:r>
            <a:r>
              <a:rPr lang="sr-Cyrl-R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државе и </a:t>
            </a:r>
            <a:r>
              <a:rPr lang="sr-Cyrl-RS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јавних </a:t>
            </a:r>
            <a:r>
              <a:rPr lang="sr-Cyrl-R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предузећа (реформа ЕПС-а), </a:t>
            </a:r>
            <a:r>
              <a:rPr lang="sr-Cyrl-RS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 нарочито </a:t>
            </a:r>
            <a:r>
              <a:rPr lang="sr-Cyrl-R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инвестиција приватног сектора (мала и средња предузећа – амбијент)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500"/>
              </a:spcAft>
              <a:defRPr/>
            </a:pPr>
            <a:r>
              <a:rPr lang="sr-Cyrl-R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Пословни амбијент – осетан напредак на међународним </a:t>
            </a:r>
            <a:r>
              <a:rPr lang="sr-Cyrl-RS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листама </a:t>
            </a:r>
            <a:r>
              <a:rPr lang="sr-Cyrl-R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 2017. због </a:t>
            </a:r>
            <a:r>
              <a:rPr lang="sr-Cyrl-RS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макро </a:t>
            </a:r>
            <a:r>
              <a:rPr lang="sr-Cyrl-R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окружења (низак фискални дефицит) </a:t>
            </a:r>
            <a:r>
              <a:rPr lang="sr-Cyrl-RS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 грађевинских </a:t>
            </a:r>
            <a:r>
              <a:rPr lang="sr-Cyrl-R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дозвола, </a:t>
            </a:r>
            <a:r>
              <a:rPr lang="sr-Cyrl-RS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али и даље веома лоше поштовање уговора, владавина </a:t>
            </a:r>
            <a:r>
              <a:rPr lang="sr-Cyrl-R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права…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708590"/>
              </p:ext>
            </p:extLst>
          </p:nvPr>
        </p:nvGraphicFramePr>
        <p:xfrm>
          <a:off x="1115618" y="2636912"/>
          <a:ext cx="6336704" cy="1423870"/>
        </p:xfrm>
        <a:graphic>
          <a:graphicData uri="http://schemas.openxmlformats.org/drawingml/2006/table">
            <a:tbl>
              <a:tblPr/>
              <a:tblGrid>
                <a:gridCol w="2359929"/>
                <a:gridCol w="795355"/>
                <a:gridCol w="795355"/>
                <a:gridCol w="795355"/>
                <a:gridCol w="795355"/>
                <a:gridCol w="795355"/>
              </a:tblGrid>
              <a:tr h="312252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>
                          <a:effectLst/>
                          <a:latin typeface="Times New Roman"/>
                        </a:rPr>
                        <a:t>2014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>
                          <a:effectLst/>
                          <a:latin typeface="Times New Roman"/>
                        </a:rPr>
                        <a:t>2015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>
                          <a:effectLst/>
                          <a:latin typeface="Times New Roman"/>
                        </a:rPr>
                        <a:t>2016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>
                          <a:effectLst/>
                          <a:latin typeface="Times New Roman"/>
                        </a:rPr>
                        <a:t>2017</a:t>
                      </a:r>
                      <a:r>
                        <a:rPr lang="sr-Latn-RS" sz="1200" b="0" i="0" u="none" strike="noStrike" baseline="30000">
                          <a:effectLst/>
                          <a:latin typeface="Times New Roman"/>
                        </a:rPr>
                        <a:t>1)</a:t>
                      </a:r>
                      <a:endParaRPr lang="sr-Latn-RS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>
                          <a:effectLst/>
                          <a:latin typeface="Times New Roman"/>
                        </a:rPr>
                        <a:t>2018</a:t>
                      </a:r>
                      <a:r>
                        <a:rPr lang="sr-Latn-RS" sz="1200" b="0" i="0" u="none" strike="noStrike" baseline="30000">
                          <a:effectLst/>
                          <a:latin typeface="Times New Roman"/>
                        </a:rPr>
                        <a:t>1)</a:t>
                      </a:r>
                      <a:endParaRPr lang="sr-Latn-RS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2292">
                <a:tc>
                  <a:txBody>
                    <a:bodyPr/>
                    <a:lstStyle/>
                    <a:p>
                      <a:pPr algn="l" fontAlgn="ctr"/>
                      <a:r>
                        <a:rPr lang="sr-Cyrl-CS" sz="1200" b="0" i="0" u="none" strike="noStrike" dirty="0">
                          <a:effectLst/>
                          <a:latin typeface="Times New Roman"/>
                        </a:rPr>
                        <a:t>Укупан раст БДП-а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b="0" i="0" u="none" strike="noStrike">
                          <a:effectLst/>
                          <a:latin typeface="Times New Roman"/>
                        </a:rPr>
                        <a:t>-1,8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b="0" i="0" u="none" strike="noStrike">
                          <a:effectLst/>
                          <a:latin typeface="Times New Roman"/>
                        </a:rPr>
                        <a:t>0,7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b="0" i="0" u="none" strike="noStrike">
                          <a:effectLst/>
                          <a:latin typeface="Times New Roman"/>
                        </a:rPr>
                        <a:t>2,8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>
                          <a:effectLst/>
                          <a:latin typeface="Times New Roman"/>
                        </a:rPr>
                        <a:t>1,8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>
                          <a:effectLst/>
                          <a:latin typeface="Times New Roman"/>
                        </a:rPr>
                        <a:t>4,1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24742">
                <a:tc>
                  <a:txBody>
                    <a:bodyPr/>
                    <a:lstStyle/>
                    <a:p>
                      <a:pPr algn="l" fontAlgn="ctr"/>
                      <a:r>
                        <a:rPr lang="sr-Cyrl-CS" sz="1200" b="0" i="0" u="none" strike="noStrike">
                          <a:effectLst/>
                          <a:latin typeface="Times New Roman"/>
                        </a:rPr>
                        <a:t>Тренд раста БДП-а</a:t>
                      </a:r>
                      <a:r>
                        <a:rPr lang="sr-Cyrl-CS" sz="1200" b="0" i="0" u="none" strike="noStrike" baseline="30000">
                          <a:effectLst/>
                          <a:latin typeface="Times New Roman"/>
                        </a:rPr>
                        <a:t>2)</a:t>
                      </a:r>
                      <a:endParaRPr lang="sr-Cyrl-CS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b="0" i="0" u="none" strike="noStrike">
                          <a:effectLst/>
                          <a:latin typeface="Times New Roman"/>
                        </a:rPr>
                        <a:t>-0,8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b="0" i="0" u="none" strike="noStrike">
                          <a:effectLst/>
                          <a:latin typeface="Times New Roman"/>
                        </a:rPr>
                        <a:t>1,2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b="0" i="0" u="none" strike="noStrike">
                          <a:effectLst/>
                          <a:latin typeface="Times New Roman"/>
                        </a:rPr>
                        <a:t>2,3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 dirty="0">
                          <a:effectLst/>
                          <a:latin typeface="Times New Roman"/>
                        </a:rPr>
                        <a:t>2,8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>
                          <a:effectLst/>
                          <a:latin typeface="Times New Roman"/>
                        </a:rPr>
                        <a:t>3,1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2292">
                <a:tc>
                  <a:txBody>
                    <a:bodyPr/>
                    <a:lstStyle/>
                    <a:p>
                      <a:pPr algn="l" fontAlgn="b"/>
                      <a:r>
                        <a:rPr lang="sr-Cyrl-CS" sz="1100" b="0" i="0" u="none" strike="noStrike" dirty="0">
                          <a:effectLst/>
                          <a:latin typeface="Times New Roman"/>
                        </a:rPr>
                        <a:t>1) Прогноза Фискални савет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1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1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1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1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1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62292"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effectLst/>
                          <a:latin typeface="Times New Roman"/>
                        </a:rPr>
                        <a:t>2) Искључени ефекти пољопривредних сезона, поплава и проблема у пословању ЕПС-а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23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648072"/>
          </a:xfrm>
        </p:spPr>
        <p:txBody>
          <a:bodyPr/>
          <a:lstStyle/>
          <a:p>
            <a:pPr eaLnBrk="1" hangingPunct="1"/>
            <a:r>
              <a:rPr lang="sr-Cyrl-RS" altLang="sr-Latn-RS" sz="3000" dirty="0">
                <a:latin typeface="Times New Roman" pitchFamily="18" charset="0"/>
                <a:cs typeface="Times New Roman" pitchFamily="18" charset="0"/>
              </a:rPr>
              <a:t>Државна предузећа и даље највећи изазов</a:t>
            </a:r>
            <a:endParaRPr lang="sr-Latn-CS" altLang="sr-Latn-R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5845712"/>
          </a:xfrm>
        </p:spPr>
        <p:txBody>
          <a:bodyPr/>
          <a:lstStyle/>
          <a:p>
            <a:pPr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sr-Cyrl-RS" sz="2100" dirty="0">
                <a:latin typeface="Times New Roman" pitchFamily="18" charset="0"/>
                <a:cs typeface="Times New Roman" pitchFamily="18" charset="0"/>
              </a:rPr>
              <a:t>У периоду 2015-2017. </a:t>
            </a:r>
            <a:r>
              <a:rPr lang="sr-Cyrl-RS" sz="2100" dirty="0" smtClean="0">
                <a:latin typeface="Times New Roman" pitchFamily="18" charset="0"/>
                <a:cs typeface="Times New Roman" pitchFamily="18" charset="0"/>
              </a:rPr>
              <a:t>остварен веома </a:t>
            </a:r>
            <a:r>
              <a:rPr lang="sr-Cyrl-RS" sz="2100" dirty="0">
                <a:latin typeface="Times New Roman" pitchFamily="18" charset="0"/>
                <a:cs typeface="Times New Roman" pitchFamily="18" charset="0"/>
              </a:rPr>
              <a:t>скроман напредак у реформи јавних и државних предузећа – огромни проблеми чекају решење</a:t>
            </a:r>
          </a:p>
          <a:p>
            <a:pPr lvl="1"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sr-Cyrl-RS" sz="1700" dirty="0">
                <a:latin typeface="Times New Roman" pitchFamily="18" charset="0"/>
                <a:cs typeface="Times New Roman" pitchFamily="18" charset="0"/>
              </a:rPr>
              <a:t>Код јавних предузећа, добар план и видљиви помаци само у Железницама</a:t>
            </a:r>
          </a:p>
          <a:p>
            <a:pPr lvl="1"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Углавном неуспешна државна предузећа </a:t>
            </a:r>
            <a:r>
              <a:rPr lang="sr-Cyrl-RS" sz="1700" dirty="0">
                <a:latin typeface="Times New Roman" pitchFamily="18" charset="0"/>
                <a:cs typeface="Times New Roman" pitchFamily="18" charset="0"/>
              </a:rPr>
              <a:t>у приватизацији још увек </a:t>
            </a: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запошљавају </a:t>
            </a:r>
            <a:r>
              <a:rPr lang="sr-Cyrl-RS" sz="1700" dirty="0">
                <a:latin typeface="Times New Roman" pitchFamily="18" charset="0"/>
                <a:cs typeface="Times New Roman" pitchFamily="18" charset="0"/>
              </a:rPr>
              <a:t>око 50.000 </a:t>
            </a: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радника</a:t>
            </a: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r-Cyrl-RS" sz="17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sr-Cyrl-RS" sz="2100" dirty="0">
                <a:latin typeface="Times New Roman" pitchFamily="18" charset="0"/>
                <a:cs typeface="Times New Roman" pitchFamily="18" charset="0"/>
              </a:rPr>
              <a:t>Буџет за 2018. не наговештава преко потребан заокрет, што може бити веома опасно </a:t>
            </a:r>
          </a:p>
          <a:p>
            <a:pPr lvl="1"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sr-Cyrl-RS" sz="1700" dirty="0">
                <a:latin typeface="Times New Roman" pitchFamily="18" charset="0"/>
                <a:cs typeface="Times New Roman" pitchFamily="18" charset="0"/>
              </a:rPr>
              <a:t>Опредељена средства за социјалне програме довољна за свега око 3.000 радника у државним предузећима, субвенције за </a:t>
            </a:r>
            <a:r>
              <a:rPr lang="sr-Cyrl-RS" sz="1700" dirty="0" err="1">
                <a:latin typeface="Times New Roman" pitchFamily="18" charset="0"/>
                <a:cs typeface="Times New Roman" pitchFamily="18" charset="0"/>
              </a:rPr>
              <a:t>Ресавицу</a:t>
            </a:r>
            <a:r>
              <a:rPr lang="sr-Cyrl-RS" sz="1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непромењене – нема помака</a:t>
            </a:r>
            <a:endParaRPr lang="sr-Cyrl-RS" sz="17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sr-Cyrl-RS" sz="1700" dirty="0">
                <a:latin typeface="Times New Roman" pitchFamily="18" charset="0"/>
                <a:cs typeface="Times New Roman" pitchFamily="18" charset="0"/>
              </a:rPr>
              <a:t>Тренутно мањи притисак на буџет услед повољних тржишних кретања (цене нафте, гаса, бакра), не реформи – а она се лако могу преокренути</a:t>
            </a:r>
          </a:p>
          <a:p>
            <a:pPr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sr-Cyrl-RS" sz="2100" dirty="0">
                <a:latin typeface="Times New Roman" pitchFamily="18" charset="0"/>
                <a:cs typeface="Times New Roman" pitchFamily="18" charset="0"/>
              </a:rPr>
              <a:t>Управо због повољних услова, 2018. је прави тренутак </a:t>
            </a:r>
            <a:r>
              <a:rPr lang="sr-Cyrl-RS" sz="2100" dirty="0" smtClean="0">
                <a:latin typeface="Times New Roman" pitchFamily="18" charset="0"/>
                <a:cs typeface="Times New Roman" pitchFamily="18" charset="0"/>
              </a:rPr>
              <a:t>и крајњи рок за </a:t>
            </a:r>
            <a:r>
              <a:rPr lang="sr-Cyrl-RS" sz="2100" dirty="0">
                <a:latin typeface="Times New Roman" pitchFamily="18" charset="0"/>
                <a:cs typeface="Times New Roman" pitchFamily="18" charset="0"/>
              </a:rPr>
              <a:t>решавање највећих проблема (РТБ Бор, Азотара, МСК, Петрохемија, ПКБ...)</a:t>
            </a:r>
          </a:p>
          <a:p>
            <a:pPr lvl="1"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sr-Cyrl-RS" sz="1700" dirty="0">
                <a:latin typeface="Times New Roman" pitchFamily="18" charset="0"/>
                <a:cs typeface="Times New Roman" pitchFamily="18" charset="0"/>
              </a:rPr>
              <a:t>А у средњем року и оних социјално најизазовнијих (попут Ресавице) 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700" dirty="0">
              <a:latin typeface="Times New Roman" pitchFamily="18" charset="0"/>
              <a:cs typeface="Times New Roman" pitchFamily="18" charset="0"/>
            </a:endParaRPr>
          </a:p>
          <a:p>
            <a:pPr marL="222250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2100" dirty="0">
              <a:latin typeface="Times New Roman" pitchFamily="18" charset="0"/>
              <a:cs typeface="Times New Roman" pitchFamily="18" charset="0"/>
            </a:endParaRPr>
          </a:p>
          <a:p>
            <a:pPr marL="355600" lvl="1" indent="0" algn="just" eaLnBrk="1" hangingPunct="1">
              <a:spcBef>
                <a:spcPts val="400"/>
              </a:spcBef>
              <a:spcAft>
                <a:spcPts val="400"/>
              </a:spcAft>
              <a:buNone/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42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648072"/>
          </a:xfrm>
        </p:spPr>
        <p:txBody>
          <a:bodyPr/>
          <a:lstStyle/>
          <a:p>
            <a:pPr eaLnBrk="1" hangingPunct="1"/>
            <a:r>
              <a:rPr lang="sr-Cyrl-RS" altLang="sr-Latn-RS" sz="3000" dirty="0" smtClean="0">
                <a:latin typeface="Times New Roman" pitchFamily="18" charset="0"/>
                <a:cs typeface="Times New Roman" pitchFamily="18" charset="0"/>
              </a:rPr>
              <a:t>Раст плата и пензија огранич</a:t>
            </a:r>
            <a:r>
              <a:rPr lang="sr-Cyrl-RS" altLang="sr-Latn-RS" sz="3000" dirty="0" smtClean="0">
                <a:latin typeface="Times New Roman" pitchFamily="18" charset="0"/>
                <a:cs typeface="Times New Roman" pitchFamily="18" charset="0"/>
              </a:rPr>
              <a:t>ити</a:t>
            </a:r>
            <a:r>
              <a:rPr lang="sr-Cyrl-RS" altLang="sr-Latn-RS" sz="3000" dirty="0" smtClean="0">
                <a:latin typeface="Times New Roman" pitchFamily="18" charset="0"/>
                <a:cs typeface="Times New Roman" pitchFamily="18" charset="0"/>
              </a:rPr>
              <a:t> растом БДП-а</a:t>
            </a:r>
            <a:endParaRPr lang="sr-Latn-CS" altLang="sr-Latn-R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836712"/>
            <a:ext cx="8928992" cy="5845712"/>
          </a:xfrm>
        </p:spPr>
        <p:txBody>
          <a:bodyPr/>
          <a:lstStyle/>
          <a:p>
            <a:pPr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2100" dirty="0">
                <a:latin typeface="Times New Roman" pitchFamily="18" charset="0"/>
                <a:cs typeface="Times New Roman" pitchFamily="18" charset="0"/>
              </a:rPr>
              <a:t>Расходи за зараде и пензије близу одрживих нивоа: повећање у 2018. у маси начелно добро одмерено, </a:t>
            </a:r>
            <a:r>
              <a:rPr lang="sr-Cyrl-RS" sz="2100" dirty="0" smtClean="0">
                <a:latin typeface="Times New Roman" pitchFamily="18" charset="0"/>
                <a:cs typeface="Times New Roman" pitchFamily="18" charset="0"/>
              </a:rPr>
              <a:t>али лоше спроведено</a:t>
            </a:r>
            <a:endParaRPr lang="sr-Cyrl-RS" sz="21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1700" dirty="0">
                <a:latin typeface="Times New Roman" pitchFamily="18" charset="0"/>
                <a:cs typeface="Times New Roman" pitchFamily="18" charset="0"/>
              </a:rPr>
              <a:t>Раст пензија од 5% мањи од номиналног раста БДП-а – добро; али је огромна слабост буџета то што остаје на снази Закон о привременом умањењу</a:t>
            </a:r>
          </a:p>
          <a:p>
            <a:pPr lvl="1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1700" dirty="0">
                <a:latin typeface="Times New Roman" pitchFamily="18" charset="0"/>
                <a:cs typeface="Times New Roman" pitchFamily="18" charset="0"/>
              </a:rPr>
              <a:t>Раст масе зарада и благо већи од пожељног (7,5%) – лоше; уз </a:t>
            </a: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изнуђени наставак </a:t>
            </a:r>
            <a:r>
              <a:rPr lang="sr-Cyrl-RS" sz="1700" dirty="0">
                <a:latin typeface="Times New Roman" pitchFamily="18" charset="0"/>
                <a:cs typeface="Times New Roman" pitchFamily="18" charset="0"/>
              </a:rPr>
              <a:t>штетне забране запошљавања и </a:t>
            </a:r>
            <a:r>
              <a:rPr lang="sr-Latn-RS" sz="1700" i="1" dirty="0" smtClean="0">
                <a:latin typeface="Times New Roman" pitchFamily="18" charset="0"/>
                <a:cs typeface="Times New Roman" pitchFamily="18" charset="0"/>
              </a:rPr>
              <a:t>ad </a:t>
            </a:r>
            <a:r>
              <a:rPr lang="sr-Latn-RS" sz="1700" i="1" dirty="0">
                <a:latin typeface="Times New Roman" pitchFamily="18" charset="0"/>
                <a:cs typeface="Times New Roman" pitchFamily="18" charset="0"/>
              </a:rPr>
              <a:t>hoc </a:t>
            </a: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повећања плата уместо на основу плана</a:t>
            </a:r>
            <a:endParaRPr lang="sr-Cyrl-RS" sz="17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2100" dirty="0">
                <a:latin typeface="Times New Roman" pitchFamily="18" charset="0"/>
                <a:cs typeface="Times New Roman" pitchFamily="18" charset="0"/>
              </a:rPr>
              <a:t>У средњем року повећање плата у јавном сектору и пензија могуће – </a:t>
            </a:r>
            <a:r>
              <a:rPr lang="sr-Cyrl-RS" sz="2100" dirty="0" smtClean="0">
                <a:latin typeface="Times New Roman" pitchFamily="18" charset="0"/>
                <a:cs typeface="Times New Roman" pitchFamily="18" charset="0"/>
              </a:rPr>
              <a:t>али само </a:t>
            </a:r>
            <a:r>
              <a:rPr lang="sr-Cyrl-RS" sz="2100" dirty="0">
                <a:latin typeface="Times New Roman" pitchFamily="18" charset="0"/>
                <a:cs typeface="Times New Roman" pitchFamily="18" charset="0"/>
              </a:rPr>
              <a:t>у складу са економском снагом </a:t>
            </a:r>
            <a:r>
              <a:rPr lang="sr-Cyrl-RS" sz="2100" dirty="0" smtClean="0">
                <a:latin typeface="Times New Roman" pitchFamily="18" charset="0"/>
                <a:cs typeface="Times New Roman" pitchFamily="18" charset="0"/>
              </a:rPr>
              <a:t>земље </a:t>
            </a: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(растом БДП-а: </a:t>
            </a: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ред величине 5-7%)</a:t>
            </a:r>
            <a:endParaRPr lang="sr-Cyrl-RS" sz="17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1700" dirty="0">
                <a:latin typeface="Times New Roman" pitchFamily="18" charset="0"/>
                <a:cs typeface="Times New Roman" pitchFamily="18" charset="0"/>
              </a:rPr>
              <a:t>Задржава тешко достигнуте дугорочне одрживе нивое ових расхода: 8% БДП-а за зараде, 11% БДП-а за пензије</a:t>
            </a:r>
          </a:p>
          <a:p>
            <a:pPr lvl="1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1700" dirty="0">
                <a:latin typeface="Times New Roman" pitchFamily="18" charset="0"/>
                <a:cs typeface="Times New Roman" pitchFamily="18" charset="0"/>
              </a:rPr>
              <a:t>„Незарађено“ повећање </a:t>
            </a: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веће од раста</a:t>
            </a: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1700" dirty="0">
                <a:latin typeface="Times New Roman" pitchFamily="18" charset="0"/>
                <a:cs typeface="Times New Roman" pitchFamily="18" charset="0"/>
              </a:rPr>
              <a:t>приватног сектора није ни оправдано </a:t>
            </a:r>
            <a:r>
              <a:rPr lang="sr-Cyrl-RS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sr-Cyrl-RS" sz="1700" dirty="0">
                <a:latin typeface="Times New Roman" pitchFamily="18" charset="0"/>
                <a:cs typeface="Times New Roman" pitchFamily="18" charset="0"/>
              </a:rPr>
              <a:t> економски штетно фаворизовање јавног сектора </a:t>
            </a:r>
          </a:p>
          <a:p>
            <a:pPr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2100" dirty="0">
                <a:latin typeface="Times New Roman" pitchFamily="18" charset="0"/>
                <a:cs typeface="Times New Roman" pitchFamily="18" charset="0"/>
              </a:rPr>
              <a:t>Евентуалне буџетске вишкове усмерити у ефикасније полуге за подстицај привредног раста, не у текућу потрошњу</a:t>
            </a:r>
          </a:p>
          <a:p>
            <a:pPr lvl="1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Јавне инвестиције, пореско растерећење привреде 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700" dirty="0">
              <a:latin typeface="Times New Roman" pitchFamily="18" charset="0"/>
              <a:cs typeface="Times New Roman" pitchFamily="18" charset="0"/>
            </a:endParaRPr>
          </a:p>
          <a:p>
            <a:pPr marL="222250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2100" dirty="0">
              <a:latin typeface="Times New Roman" pitchFamily="18" charset="0"/>
              <a:cs typeface="Times New Roman" pitchFamily="18" charset="0"/>
            </a:endParaRPr>
          </a:p>
          <a:p>
            <a:pPr marL="355600" lvl="1" indent="0" algn="just" eaLnBrk="1" hangingPunct="1">
              <a:spcBef>
                <a:spcPts val="400"/>
              </a:spcBef>
              <a:spcAft>
                <a:spcPts val="400"/>
              </a:spcAft>
              <a:buNone/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x-non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60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13590"/>
            <a:ext cx="9144000" cy="648072"/>
          </a:xfrm>
        </p:spPr>
        <p:txBody>
          <a:bodyPr/>
          <a:lstStyle/>
          <a:p>
            <a:pPr eaLnBrk="1" hangingPunct="1"/>
            <a:r>
              <a:rPr lang="sr-Cyrl-RS" altLang="sr-Latn-RS" sz="2800" dirty="0" smtClean="0">
                <a:latin typeface="Times New Roman" pitchFamily="18" charset="0"/>
                <a:cs typeface="Times New Roman" pitchFamily="18" charset="0"/>
              </a:rPr>
              <a:t>Потребан и могућ већи раст јавних инвестиција</a:t>
            </a:r>
            <a:endParaRPr lang="sr-Latn-CS" altLang="sr-Latn-R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620688"/>
            <a:ext cx="8928992" cy="6028779"/>
          </a:xfrm>
        </p:spPr>
        <p:txBody>
          <a:bodyPr/>
          <a:lstStyle/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У 2018. планирано повећање јавних инвестиција за скоро 250 млн евра, са 2,9% БДП-а на 3,6% БДП-а – поздрављамо </a:t>
            </a: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Углавном </a:t>
            </a: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у путну и железничку инфраструктуру – добро; </a:t>
            </a: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за војску и полицију</a:t>
            </a:r>
            <a:endParaRPr lang="sr-Cyrl-RS" sz="1700" dirty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Недовољан раст инвестиција у здравству и образовању, комунална инфраструктура </a:t>
            </a: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занемарена </a:t>
            </a:r>
            <a:endParaRPr lang="sr-Cyrl-RS" sz="1700" dirty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 algn="just" eaLnBrk="1" hangingPunct="1">
              <a:spcBef>
                <a:spcPts val="500"/>
              </a:spcBef>
              <a:spcAft>
                <a:spcPts val="500"/>
              </a:spcAft>
              <a:buFont typeface="Arial" charset="0"/>
              <a:buChar char="•"/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Фискална стратегија: у 2019. и 2020. нема повећања јавних инвестиција, а морале би да достигну барем 4,5-5% БДП-а</a:t>
            </a: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Стање комуналне инфраструктуре катастрофално (канализација, </a:t>
            </a:r>
            <a:r>
              <a:rPr lang="sr-Cyrl-RS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третман отпада</a:t>
            </a: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 пречишћавање отпадних вода, пијаћа вода…), инвестиције у здравство и образовање три пута мање него у ЦИЕ </a:t>
            </a:r>
          </a:p>
          <a:p>
            <a:pPr marL="533400" lvl="1" indent="-266700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Процењује се да су за комуналну инфраструктуру и екологију (стандарди ЕУ) потребне годишње инвестиције од око 600 млн евра – сад свега 50-60 млн евра</a:t>
            </a:r>
            <a:endParaRPr lang="sr-Cyrl-RS" sz="17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Завршетак приоритетних путних и железничких праваца (Коридори 10 и 11</a:t>
            </a: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33400" lvl="1" indent="-266700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Средства махом постоје, недостајући део за комуналну инфраструктуру могуће обезбедити уређењем локалних јавних финансија и из фондова ЕУ</a:t>
            </a:r>
            <a:endParaRPr lang="sr-Cyrl-RS" sz="1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И у претходним годинама се планирале веће јавне инвестиције али се нису извршавале – неопходна ефикаснија реализација</a:t>
            </a: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marL="266700" lvl="1" indent="0" algn="just" eaLnBrk="1" hangingPunct="1">
              <a:spcBef>
                <a:spcPts val="500"/>
              </a:spcBef>
              <a:spcAft>
                <a:spcPts val="500"/>
              </a:spcAft>
              <a:buNone/>
              <a:defRPr/>
            </a:pPr>
            <a:endParaRPr lang="sr-Cyrl-RS" sz="1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ts val="800"/>
              </a:spcBef>
              <a:spcAft>
                <a:spcPts val="800"/>
              </a:spcAft>
              <a:buNone/>
              <a:defRPr/>
            </a:pP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endParaRPr lang="sr-Cyrl-RS" sz="1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700" dirty="0">
              <a:latin typeface="Times New Roman" pitchFamily="18" charset="0"/>
              <a:cs typeface="Times New Roman" pitchFamily="18" charset="0"/>
            </a:endParaRPr>
          </a:p>
          <a:p>
            <a:pPr marL="222250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2100" dirty="0">
              <a:latin typeface="Times New Roman" pitchFamily="18" charset="0"/>
              <a:cs typeface="Times New Roman" pitchFamily="18" charset="0"/>
            </a:endParaRPr>
          </a:p>
          <a:p>
            <a:pPr marL="355600" lvl="1" indent="0" algn="just" eaLnBrk="1" hangingPunct="1">
              <a:spcBef>
                <a:spcPts val="400"/>
              </a:spcBef>
              <a:spcAft>
                <a:spcPts val="400"/>
              </a:spcAft>
              <a:buNone/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99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720080"/>
          </a:xfrm>
        </p:spPr>
        <p:txBody>
          <a:bodyPr/>
          <a:lstStyle/>
          <a:p>
            <a:pPr eaLnBrk="1" hangingPunct="1"/>
            <a:r>
              <a:rPr lang="sr-Cyrl-RS" altLang="sr-Latn-RS" sz="2800" dirty="0" smtClean="0">
                <a:latin typeface="Times New Roman" pitchFamily="18" charset="0"/>
                <a:cs typeface="Times New Roman" pitchFamily="18" charset="0"/>
              </a:rPr>
              <a:t>Могуће и умерено смањење пореза</a:t>
            </a:r>
            <a:endParaRPr lang="sr-Latn-CS" altLang="sr-Latn-R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620688"/>
            <a:ext cx="8928992" cy="6237313"/>
          </a:xfrm>
        </p:spPr>
        <p:txBody>
          <a:bodyPr/>
          <a:lstStyle/>
          <a:p>
            <a:pPr algn="just" eaLnBrk="1" hangingPunct="1">
              <a:spcBef>
                <a:spcPts val="500"/>
              </a:spcBef>
              <a:spcAft>
                <a:spcPts val="6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Мањи део фискалног простора у 2018. искоришћен за смањење пореског оптерећења привреде (непуних 10 млрд динара)</a:t>
            </a: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500"/>
              </a:spcBef>
              <a:spcAft>
                <a:spcPts val="600"/>
              </a:spcAft>
              <a:defRPr/>
            </a:pP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Повећан </a:t>
            </a:r>
            <a:r>
              <a:rPr lang="sr-Cyrl-RS" sz="1700" dirty="0" err="1" smtClean="0">
                <a:latin typeface="Times New Roman" pitchFamily="18" charset="0"/>
                <a:cs typeface="Times New Roman" pitchFamily="18" charset="0"/>
              </a:rPr>
              <a:t>неопорезив</a:t>
            </a: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 део дохотка с највећим ефектом на </a:t>
            </a:r>
            <a:r>
              <a:rPr lang="sr-Cyrl-RS" sz="1700" dirty="0" err="1" smtClean="0">
                <a:latin typeface="Times New Roman" pitchFamily="18" charset="0"/>
                <a:cs typeface="Times New Roman" pitchFamily="18" charset="0"/>
              </a:rPr>
              <a:t>растерећење</a:t>
            </a: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 ниских зарада, циљане пореске олакшице за нове предузетнике – начелно добро</a:t>
            </a: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500"/>
              </a:spcBef>
              <a:spcAft>
                <a:spcPts val="6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У средњем року се отвара простор за додатно смањење пореза, првенствено намета на рад</a:t>
            </a: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500"/>
              </a:spcBef>
              <a:spcAft>
                <a:spcPts val="600"/>
              </a:spcAft>
              <a:defRPr/>
            </a:pP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Порески систем Србије не одступа од упоредивих земаља, могуће фино подешавање пореског оптерећења рада (порез на зараде и доприноси)</a:t>
            </a:r>
            <a:endParaRPr lang="sr-Cyrl-RS" sz="1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eaLnBrk="1" hangingPunct="1">
              <a:spcBef>
                <a:spcPts val="500"/>
              </a:spcBef>
              <a:spcAft>
                <a:spcPts val="600"/>
              </a:spcAft>
              <a:defRPr/>
            </a:pPr>
            <a:r>
              <a:rPr lang="sr-Cyrl-R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Модернизација Пореске управе могла би да донесе додатне приходе од сузбијања сиве економије – али се не спроводи по плану</a:t>
            </a:r>
          </a:p>
          <a:p>
            <a:pPr marL="533400" lvl="1" indent="-266700" algn="just" eaLnBrk="1" hangingPunct="1">
              <a:spcBef>
                <a:spcPts val="500"/>
              </a:spcBef>
              <a:spcAft>
                <a:spcPts val="600"/>
              </a:spcAft>
              <a:defRPr/>
            </a:pP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Ефикасност наплате пореза тек враћена на ниво из 2012. – у средњем року могуће из сиве зоне превести око 1% БДП-а додатних пореских прихода</a:t>
            </a:r>
          </a:p>
          <a:p>
            <a:pPr marL="533400" lvl="1" indent="-266700" algn="just" eaLnBrk="1" hangingPunct="1">
              <a:spcBef>
                <a:spcPts val="500"/>
              </a:spcBef>
              <a:spcAft>
                <a:spcPts val="600"/>
              </a:spcAft>
              <a:defRPr/>
            </a:pP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Кључни проблеми у ПУ препознати још 2014. и добар план постоји, али је Влада мало урадила на његовој примени – неопходан одлучујући искорак у 2018</a:t>
            </a:r>
          </a:p>
          <a:p>
            <a:pPr marL="533400" lvl="1" indent="-266700" algn="just" eaLnBrk="1" hangingPunct="1">
              <a:spcBef>
                <a:spcPts val="500"/>
              </a:spcBef>
              <a:spcAft>
                <a:spcPts val="600"/>
              </a:spcAft>
              <a:defRPr/>
            </a:pP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Неопходно је одвојити основну делатност ПУ од </a:t>
            </a: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споредних (</a:t>
            </a:r>
            <a:r>
              <a:rPr lang="sr-Cyrl-RS" sz="17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неприпадајућих</a:t>
            </a: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повећати број пореских инспектора, ојачати аналитичке капацитете, увести савремене информационе системе итд.</a:t>
            </a:r>
            <a:endParaRPr lang="sr-Cyrl-RS" sz="1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eaLnBrk="1" hangingPunct="1">
              <a:spcBef>
                <a:spcPts val="800"/>
              </a:spcBef>
              <a:spcAft>
                <a:spcPts val="900"/>
              </a:spcAft>
              <a:defRPr/>
            </a:pPr>
            <a:endParaRPr lang="sr-Cyrl-RS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ts val="800"/>
              </a:spcBef>
              <a:spcAft>
                <a:spcPts val="800"/>
              </a:spcAft>
              <a:buNone/>
              <a:defRPr/>
            </a:pP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endParaRPr lang="sr-Cyrl-RS" sz="1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700" dirty="0">
              <a:latin typeface="Times New Roman" pitchFamily="18" charset="0"/>
              <a:cs typeface="Times New Roman" pitchFamily="18" charset="0"/>
            </a:endParaRPr>
          </a:p>
          <a:p>
            <a:pPr marL="222250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2100" dirty="0">
              <a:latin typeface="Times New Roman" pitchFamily="18" charset="0"/>
              <a:cs typeface="Times New Roman" pitchFamily="18" charset="0"/>
            </a:endParaRPr>
          </a:p>
          <a:p>
            <a:pPr marL="355600" lvl="1" indent="0" algn="just" eaLnBrk="1" hangingPunct="1">
              <a:spcBef>
                <a:spcPts val="400"/>
              </a:spcBef>
              <a:spcAft>
                <a:spcPts val="400"/>
              </a:spcAft>
              <a:buNone/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50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4693</TotalTime>
  <Words>2058</Words>
  <Application>Microsoft Office PowerPoint</Application>
  <PresentationFormat>On-screen Show (4:3)</PresentationFormat>
  <Paragraphs>285</Paragraphs>
  <Slides>16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1_Office Theme</vt:lpstr>
      <vt:lpstr>2_Office Theme</vt:lpstr>
      <vt:lpstr>Office Theme</vt:lpstr>
      <vt:lpstr>3_Office Theme</vt:lpstr>
      <vt:lpstr>PowerPoint Presentation</vt:lpstr>
      <vt:lpstr>Низак дефицит и опадајући дуг: „закључати“ постигнути резултат у следећих 5 до 7 година </vt:lpstr>
      <vt:lpstr>Низак дефицит и опадајући дуг - темељ одрживих јавних финансија и привредног раста  </vt:lpstr>
      <vt:lpstr>Отвара се и фискални простор за нове политике</vt:lpstr>
      <vt:lpstr>Привредни раст још заостаје за упоредивим земљама</vt:lpstr>
      <vt:lpstr>Државна предузећа и даље највећи изазов</vt:lpstr>
      <vt:lpstr>Раст плата и пензија ограничити растом БДП-а</vt:lpstr>
      <vt:lpstr>Потребан и могућ већи раст јавних инвестиција</vt:lpstr>
      <vt:lpstr>Могуће и умерено смањење пореза</vt:lpstr>
      <vt:lpstr>Проблеми локала огромни, а потпуно занемарени</vt:lpstr>
      <vt:lpstr>Пропуштена је прилика за уређивање система зарада</vt:lpstr>
      <vt:lpstr>Проценти и сектори предвиђени за повећање зарада у 2018.</vt:lpstr>
      <vt:lpstr>Пропуштена је прилика за уређивање структуре запослености </vt:lpstr>
      <vt:lpstr>Разлози за смањење пензија</vt:lpstr>
      <vt:lpstr>Консолидација 2014-2017 не би била могућа                        без смањења пензија</vt:lpstr>
      <vt:lpstr>Укидање Закона о привременом смањењу пензија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Расходи у ребалансу</dc:title>
  <dc:creator>Vladimir Vuckovic</dc:creator>
  <cp:lastModifiedBy>Slobodan Minic</cp:lastModifiedBy>
  <cp:revision>368</cp:revision>
  <cp:lastPrinted>2017-12-07T13:27:53Z</cp:lastPrinted>
  <dcterms:created xsi:type="dcterms:W3CDTF">2014-10-24T08:04:53Z</dcterms:created>
  <dcterms:modified xsi:type="dcterms:W3CDTF">2017-12-07T15:54:30Z</dcterms:modified>
</cp:coreProperties>
</file>